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62" r:id="rId6"/>
    <p:sldId id="263" r:id="rId7"/>
    <p:sldId id="318" r:id="rId8"/>
    <p:sldId id="319" r:id="rId9"/>
    <p:sldId id="320" r:id="rId10"/>
    <p:sldId id="321" r:id="rId11"/>
    <p:sldId id="322" r:id="rId12"/>
    <p:sldId id="325" r:id="rId13"/>
    <p:sldId id="326" r:id="rId14"/>
    <p:sldId id="327" r:id="rId15"/>
    <p:sldId id="328" r:id="rId16"/>
    <p:sldId id="329" r:id="rId17"/>
    <p:sldId id="330" r:id="rId18"/>
    <p:sldId id="331" r:id="rId19"/>
    <p:sldId id="264" r:id="rId20"/>
    <p:sldId id="299" r:id="rId21"/>
    <p:sldId id="266" r:id="rId22"/>
    <p:sldId id="267" r:id="rId23"/>
    <p:sldId id="268" r:id="rId24"/>
    <p:sldId id="261" r:id="rId25"/>
    <p:sldId id="269" r:id="rId26"/>
    <p:sldId id="271" r:id="rId27"/>
    <p:sldId id="272" r:id="rId28"/>
    <p:sldId id="273" r:id="rId29"/>
    <p:sldId id="270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6" r:id="rId40"/>
    <p:sldId id="287" r:id="rId41"/>
    <p:sldId id="292" r:id="rId42"/>
    <p:sldId id="293" r:id="rId43"/>
    <p:sldId id="294" r:id="rId44"/>
    <p:sldId id="295" r:id="rId45"/>
    <p:sldId id="289" r:id="rId46"/>
    <p:sldId id="288" r:id="rId47"/>
    <p:sldId id="291" r:id="rId48"/>
    <p:sldId id="297" r:id="rId49"/>
    <p:sldId id="298" r:id="rId50"/>
    <p:sldId id="311" r:id="rId51"/>
    <p:sldId id="316" r:id="rId52"/>
    <p:sldId id="312" r:id="rId53"/>
    <p:sldId id="313" r:id="rId54"/>
    <p:sldId id="301" r:id="rId55"/>
    <p:sldId id="302" r:id="rId56"/>
    <p:sldId id="290" r:id="rId57"/>
    <p:sldId id="296" r:id="rId58"/>
    <p:sldId id="314" r:id="rId59"/>
    <p:sldId id="315" r:id="rId60"/>
    <p:sldId id="307" r:id="rId61"/>
    <p:sldId id="308" r:id="rId62"/>
    <p:sldId id="309" r:id="rId63"/>
    <p:sldId id="300" r:id="rId64"/>
    <p:sldId id="303" r:id="rId65"/>
    <p:sldId id="304" r:id="rId66"/>
    <p:sldId id="305" r:id="rId67"/>
    <p:sldId id="306" r:id="rId68"/>
    <p:sldId id="310" r:id="rId69"/>
    <p:sldId id="317" r:id="rId70"/>
    <p:sldId id="323" r:id="rId71"/>
    <p:sldId id="324" r:id="rId7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CEC"/>
    <a:srgbClr val="6ED5F2"/>
    <a:srgbClr val="DC8628"/>
    <a:srgbClr val="F4D86A"/>
    <a:srgbClr val="00E2DD"/>
    <a:srgbClr val="3E415E"/>
    <a:srgbClr val="86FFFB"/>
    <a:srgbClr val="F4E33E"/>
    <a:srgbClr val="74D919"/>
    <a:srgbClr val="A5ED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25B740-0F7F-4EFA-BA40-D0FDEAC6201B}" v="1011" dt="2022-02-20T16:39:06.5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969" autoAdjust="0"/>
  </p:normalViewPr>
  <p:slideViewPr>
    <p:cSldViewPr snapToGrid="0">
      <p:cViewPr varScale="1">
        <p:scale>
          <a:sx n="100" d="100"/>
          <a:sy n="100" d="100"/>
        </p:scale>
        <p:origin x="2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media/audio1.wav>
</file>

<file path=ppt/media/audio2.wav>
</file>

<file path=ppt/media/audio3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9C33D-98A4-4077-9BC2-CF75C1FC6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B696B-A621-475E-B2E4-2E4D30E825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268CD-8230-4CAE-A970-5B5AD4C93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C4CF9-A073-4749-96CC-1F7B75C24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3EAA3-37B4-4596-ADC7-67ACCE6DB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9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73516-0E09-42D3-8D89-87086A9FB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96A377-9396-4EA1-825C-3BDDD6204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BAEC-73A6-4F12-BF7A-1195E128C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138BF-C857-43CA-B223-E6A258BE4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7BD64-980A-4673-AC2B-FD59E755F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939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4A9A55-4136-4E9D-B004-DBFFEFB469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2E2BB9-8373-46F6-A5B9-FFA4A62A56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76D64-09C4-460C-BAB1-7EBA79EF4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7E7C-0899-4CAB-BA54-01CD2254A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5039D-E700-4607-B9D6-7B41792BE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05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5E33F-3B42-44C0-9BE7-84CC7DB12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6B287-5741-4B77-9458-1F7EFD441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71216-5746-45C2-A87F-27AA68A91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AFE09-3666-489F-9D96-0EEA11862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DE8D3-7162-46C0-97C1-985521026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55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A83EF-8245-4D49-B891-E3C986D6D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4CBA7-8A82-4CD5-AF0A-1619DB2BD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D8A99-4A44-4DC1-9416-01DA81EE7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33520-4E09-4082-920D-9DF68D7BE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7D907-8065-4765-B447-52B41C15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25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20081-A9A3-4793-81B2-7735F3D4C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580E6-079B-4904-AC98-265A3319E5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4ADD1-9052-4D0D-A51E-A890E14081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60C68-CE35-4FAB-A06A-55F328DB4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FA30F-C615-4363-9908-9DD3F202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19FE98-A175-42F1-8E0D-EBF0D8CCF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308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12CB3-B8EA-4B1F-BC60-B66117E68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5B61D-E93A-43B6-A574-21699F6D3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6930E9-3882-4D76-8A17-7C7F1E5D3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337477-6818-4878-8FEA-8657FB751E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1FD9D1-568F-452C-A549-4E2AF00CD3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56EC74-75B4-42EE-8F91-60413FBFA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7FC694-4417-4FCE-AC38-A8D7DBC2E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C59268-D631-41F5-98D2-6BDC0F8FD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021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038D-6B29-4B92-9FB4-1AA60CFE7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3C7A13-A605-4524-BC6B-24F17BC4B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0B29CA-AA2C-46F2-B87A-0323F6984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5288D-2880-4496-87CD-CAA186D03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54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1C6FCF-A5D2-40CC-B5CE-D4FDC43D4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0DAB8B-D567-4A5A-8F1B-35D94EEE4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07BDC-6919-4D81-A076-27156C959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47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9774F-3B70-436E-95BE-8522F8D4D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AEA43-EDB7-4BD6-9B07-9BEA29C38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CBBE00-F9A5-4F86-90BB-C43837AAB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46A7B0-5AE2-4A52-8A21-41287C3F0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7045F9-E609-45F0-9948-383D28C50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DB6072-4E59-4B4C-A086-07D18083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538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7CDB6-0CF2-4BF5-935C-B0B2D3B7A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DAFA08-2401-4185-A511-9940FC4328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96FD2-6052-4F43-A4EF-3590EE258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E99D8-0BE2-4B4F-8013-37C37D836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74F4E-499D-4D20-8EEF-84F8D6F5C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E8622-8C0D-4BBF-BF43-1427DD69F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04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9A2DF6-63D1-482A-870E-65E869B4A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2C95B-A8AE-4738-94DF-3D103B139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6A754-6D66-4766-9D0E-CDAB76291A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7BD6E0-C48B-47DF-91AC-46D8DF3BCBEB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A4A35-54DB-4DE7-B8A4-F6491C95B7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C04DF-C7F7-4278-868F-76CA858222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35D23-3DA7-4AAF-A80F-930893889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8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audio3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AFA36D-FEFE-4F4F-8C45-B6E5482EF560}"/>
              </a:ext>
            </a:extLst>
          </p:cNvPr>
          <p:cNvSpPr txBox="1"/>
          <p:nvPr/>
        </p:nvSpPr>
        <p:spPr>
          <a:xfrm>
            <a:off x="3944609" y="2351157"/>
            <a:ext cx="430278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spc="600" dirty="0">
                <a:solidFill>
                  <a:schemeClr val="accent6">
                    <a:lumMod val="75000"/>
                  </a:schemeClr>
                </a:solidFill>
              </a:rPr>
              <a:t>MERN</a:t>
            </a:r>
            <a:endParaRPr lang="en-US" sz="40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40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ED5F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ECCE9D-166C-BDB6-081D-9C27563D8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D9F33B0-1F83-A7BB-F501-0BF6417A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5400" dirty="0">
                <a:solidFill>
                  <a:schemeClr val="bg1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What is </a:t>
            </a:r>
            <a:r>
              <a:rPr lang="en-US" sz="5400" b="1" dirty="0">
                <a:solidFill>
                  <a:schemeClr val="bg1"/>
                </a:solidFill>
              </a:rPr>
              <a:t>TypeScript </a:t>
            </a:r>
            <a:r>
              <a:rPr lang="en-US" sz="5400" dirty="0">
                <a:solidFill>
                  <a:schemeClr val="bg1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25267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ED5F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FD3CE2-7DF3-F526-05DB-892D682C6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0321FE4-F6E2-4D9F-8480-BFEBC3897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9" y="2292747"/>
            <a:ext cx="12082462" cy="2272506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5400" dirty="0">
                <a:solidFill>
                  <a:schemeClr val="bg1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A programing language to address </a:t>
            </a:r>
            <a:r>
              <a:rPr lang="en-US" sz="5400" b="1" dirty="0">
                <a:solidFill>
                  <a:schemeClr val="bg1"/>
                </a:solidFill>
              </a:rPr>
              <a:t>shortcomings</a:t>
            </a:r>
            <a:r>
              <a:rPr lang="en-US" sz="5400" dirty="0">
                <a:solidFill>
                  <a:schemeClr val="bg1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 of </a:t>
            </a:r>
            <a:r>
              <a:rPr lang="en-US" sz="5400" b="1" dirty="0">
                <a:solidFill>
                  <a:schemeClr val="bg1"/>
                </a:solidFill>
              </a:rPr>
              <a:t>JavaScript</a:t>
            </a:r>
            <a:endParaRPr lang="en-US" sz="5400" dirty="0">
              <a:solidFill>
                <a:schemeClr val="bg1"/>
              </a:solidFill>
              <a:latin typeface="Segoe UI Light" panose="020B0502040204020203" pitchFamily="34" charset="0"/>
              <a:ea typeface="Verdana" panose="020B0604030504040204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3068884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825AAD6-773D-65ED-7E22-C913E0278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497" y="1466576"/>
            <a:ext cx="4163006" cy="39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448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CE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0B74BE-B2B2-78B6-0E27-96FE87DE1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857231-0CCD-DF4B-638A-A560D35C3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497" y="1466576"/>
            <a:ext cx="4163006" cy="39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136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AECE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5558EE-6E08-9CE0-C206-84E1A2107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F3D7B0-9B5F-15C9-C0F2-E5E021D57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22" y="1466576"/>
            <a:ext cx="4163006" cy="39248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E11C97-4070-3FF3-86E3-F69F5993BCD9}"/>
              </a:ext>
            </a:extLst>
          </p:cNvPr>
          <p:cNvSpPr txBox="1"/>
          <p:nvPr/>
        </p:nvSpPr>
        <p:spPr>
          <a:xfrm>
            <a:off x="5724525" y="1943657"/>
            <a:ext cx="6096000" cy="29706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SzPct val="12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3200" b="1" dirty="0"/>
              <a:t>Static Typing </a:t>
            </a:r>
          </a:p>
          <a:p>
            <a:pPr marL="457200" indent="-457200">
              <a:lnSpc>
                <a:spcPct val="150000"/>
              </a:lnSpc>
              <a:buSzPct val="12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3200" b="1" dirty="0"/>
              <a:t>Code Completion</a:t>
            </a:r>
          </a:p>
          <a:p>
            <a:pPr marL="457200" indent="-457200">
              <a:lnSpc>
                <a:spcPct val="150000"/>
              </a:lnSpc>
              <a:buSzPct val="12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3200" b="1" dirty="0"/>
              <a:t>Refactoring</a:t>
            </a:r>
          </a:p>
          <a:p>
            <a:pPr marL="457200" indent="-457200">
              <a:lnSpc>
                <a:spcPct val="150000"/>
              </a:lnSpc>
              <a:buSzPct val="12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3200" b="1" dirty="0"/>
              <a:t>Shorthand Notations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12E3ACE-6ED7-0D0A-40BA-69CE523FB87E}"/>
              </a:ext>
            </a:extLst>
          </p:cNvPr>
          <p:cNvSpPr/>
          <p:nvPr/>
        </p:nvSpPr>
        <p:spPr>
          <a:xfrm>
            <a:off x="5724525" y="1219757"/>
            <a:ext cx="1790700" cy="723900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Benefits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7171672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922B898-A886-A47E-EDA2-97261E58352F}"/>
              </a:ext>
            </a:extLst>
          </p:cNvPr>
          <p:cNvSpPr txBox="1"/>
          <p:nvPr/>
        </p:nvSpPr>
        <p:spPr>
          <a:xfrm>
            <a:off x="6019801" y="1438929"/>
            <a:ext cx="617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ptos ExtraBold" panose="020B0004020202020204" pitchFamily="34" charset="0"/>
              </a:rPr>
              <a:t>Code Completion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5BDF6E-7602-42DE-26EB-1AB5EA335B87}"/>
              </a:ext>
            </a:extLst>
          </p:cNvPr>
          <p:cNvSpPr txBox="1"/>
          <p:nvPr/>
        </p:nvSpPr>
        <p:spPr>
          <a:xfrm>
            <a:off x="6019801" y="4772740"/>
            <a:ext cx="617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ptos ExtraBold" panose="020B0004020202020204" pitchFamily="34" charset="0"/>
              </a:rPr>
              <a:t>New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C8F6C3-1568-E120-E779-B1578A7BB37B}"/>
              </a:ext>
            </a:extLst>
          </p:cNvPr>
          <p:cNvSpPr txBox="1"/>
          <p:nvPr/>
        </p:nvSpPr>
        <p:spPr>
          <a:xfrm>
            <a:off x="-2" y="4895850"/>
            <a:ext cx="589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ptos ExtraBold" panose="020B0004020202020204" pitchFamily="34" charset="0"/>
              </a:rPr>
              <a:t>Refactoring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9F4B39-1F87-7F12-D311-96301062C0A7}"/>
              </a:ext>
            </a:extLst>
          </p:cNvPr>
          <p:cNvSpPr txBox="1"/>
          <p:nvPr/>
        </p:nvSpPr>
        <p:spPr>
          <a:xfrm>
            <a:off x="-1" y="1438930"/>
            <a:ext cx="589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ptos ExtraBold" panose="020B0004020202020204" pitchFamily="34" charset="0"/>
              </a:rPr>
              <a:t>Type Checking</a:t>
            </a:r>
          </a:p>
        </p:txBody>
      </p:sp>
    </p:spTree>
    <p:extLst>
      <p:ext uri="{BB962C8B-B14F-4D97-AF65-F5344CB8AC3E}">
        <p14:creationId xmlns:p14="http://schemas.microsoft.com/office/powerpoint/2010/main" val="3718090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04A288-A9F6-4C31-B003-C93AA74CA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112" y="2013578"/>
            <a:ext cx="8939776" cy="257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34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E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A1237-A8B3-4421-AC51-8F95CBBF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064" y="2323742"/>
            <a:ext cx="11085871" cy="2210516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A 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  <a:latin typeface="Amasis MT Pro Medium" panose="020B0604020202020204" pitchFamily="18" charset="0"/>
                <a:ea typeface="Segoe UI Black" panose="020B0A02040204020203" pitchFamily="34" charset="0"/>
                <a:cs typeface="Segoe UI Light" panose="020B0502040204020203" pitchFamily="34" charset="0"/>
              </a:rPr>
              <a:t>runtime environment</a:t>
            </a:r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for executing JavaScript code</a:t>
            </a:r>
          </a:p>
        </p:txBody>
      </p:sp>
    </p:spTree>
    <p:extLst>
      <p:ext uri="{BB962C8B-B14F-4D97-AF65-F5344CB8AC3E}">
        <p14:creationId xmlns:p14="http://schemas.microsoft.com/office/powerpoint/2010/main" val="202444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>
        <p14:flythrough/>
        <p:sndAc>
          <p:stSnd>
            <p:snd r:embed="rId2" name="mixkit-fast-sword-whoosh-2792.wav"/>
          </p:stSnd>
        </p:sndAc>
      </p:transition>
    </mc:Choice>
    <mc:Fallback xmlns="">
      <p:transition spd="slow" advClick="0">
        <p:fade/>
        <p:sndAc>
          <p:stSnd>
            <p:snd r:embed="rId3" name="mixkit-fast-sword-whoosh-279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D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3B5BBB5-30D8-4C01-971B-D8B2847E2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064" y="2372460"/>
            <a:ext cx="11085871" cy="2113079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48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We often use Node to </a:t>
            </a:r>
            <a:br>
              <a:rPr lang="en-US" sz="48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build back-end services</a:t>
            </a:r>
          </a:p>
        </p:txBody>
      </p:sp>
    </p:spTree>
    <p:extLst>
      <p:ext uri="{BB962C8B-B14F-4D97-AF65-F5344CB8AC3E}">
        <p14:creationId xmlns:p14="http://schemas.microsoft.com/office/powerpoint/2010/main" val="341846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58E26B1-D41C-4422-B2B3-EAF62D3D99FD}"/>
              </a:ext>
            </a:extLst>
          </p:cNvPr>
          <p:cNvSpPr/>
          <p:nvPr/>
        </p:nvSpPr>
        <p:spPr>
          <a:xfrm>
            <a:off x="0" y="2574561"/>
            <a:ext cx="12192000" cy="1708878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00B0F0"/>
                </a:solidFill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423047395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AFA36D-FEFE-4F4F-8C45-B6E5482EF560}"/>
              </a:ext>
            </a:extLst>
          </p:cNvPr>
          <p:cNvSpPr txBox="1"/>
          <p:nvPr/>
        </p:nvSpPr>
        <p:spPr>
          <a:xfrm>
            <a:off x="3944609" y="2351157"/>
            <a:ext cx="531908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b="1" spc="600" dirty="0">
                <a:solidFill>
                  <a:schemeClr val="accent6">
                    <a:lumMod val="75000"/>
                  </a:schemeClr>
                </a:solidFill>
              </a:rPr>
              <a:t>MERNG</a:t>
            </a:r>
            <a:endParaRPr lang="en-US" sz="40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725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58E26B1-D41C-4422-B2B3-EAF62D3D99FD}"/>
              </a:ext>
            </a:extLst>
          </p:cNvPr>
          <p:cNvSpPr/>
          <p:nvPr/>
        </p:nvSpPr>
        <p:spPr>
          <a:xfrm>
            <a:off x="0" y="2574561"/>
            <a:ext cx="12192000" cy="1708878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00B0F0"/>
                </a:solidFill>
              </a:rPr>
              <a:t>A</a:t>
            </a:r>
            <a:r>
              <a:rPr lang="en-US" sz="5400" dirty="0">
                <a:solidFill>
                  <a:srgbClr val="00B0F0"/>
                </a:solidFill>
              </a:rPr>
              <a:t>pplication</a:t>
            </a:r>
            <a:r>
              <a:rPr lang="en-US" sz="5400" b="1" dirty="0">
                <a:solidFill>
                  <a:srgbClr val="00B0F0"/>
                </a:solidFill>
              </a:rPr>
              <a:t> P</a:t>
            </a:r>
            <a:r>
              <a:rPr lang="en-US" sz="5400" dirty="0">
                <a:solidFill>
                  <a:srgbClr val="00B0F0"/>
                </a:solidFill>
              </a:rPr>
              <a:t>rogramming</a:t>
            </a:r>
            <a:r>
              <a:rPr lang="en-US" sz="5400" b="1" dirty="0">
                <a:solidFill>
                  <a:srgbClr val="00B0F0"/>
                </a:solidFill>
              </a:rPr>
              <a:t> I</a:t>
            </a:r>
            <a:r>
              <a:rPr lang="en-US" sz="5400" dirty="0">
                <a:solidFill>
                  <a:srgbClr val="00B0F0"/>
                </a:solidFill>
              </a:rPr>
              <a:t>nterface</a:t>
            </a:r>
          </a:p>
        </p:txBody>
      </p:sp>
    </p:spTree>
    <p:extLst>
      <p:ext uri="{BB962C8B-B14F-4D97-AF65-F5344CB8AC3E}">
        <p14:creationId xmlns:p14="http://schemas.microsoft.com/office/powerpoint/2010/main" val="1078788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A88C-1C2A-47FE-968D-BAC0A996DEB5}"/>
              </a:ext>
            </a:extLst>
          </p:cNvPr>
          <p:cNvSpPr/>
          <p:nvPr/>
        </p:nvSpPr>
        <p:spPr>
          <a:xfrm>
            <a:off x="4599039" y="3464044"/>
            <a:ext cx="2993922" cy="1189083"/>
          </a:xfrm>
          <a:prstGeom prst="roundRect">
            <a:avLst/>
          </a:prstGeom>
          <a:solidFill>
            <a:srgbClr val="40E5DB"/>
          </a:solidFill>
          <a:ln w="76200">
            <a:solidFill>
              <a:srgbClr val="4AAC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B0F0"/>
                </a:solidFill>
              </a:rPr>
              <a:t>Mobile App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71C1BF7-E0C0-4176-94E5-6DD7FF96F5B7}"/>
              </a:ext>
            </a:extLst>
          </p:cNvPr>
          <p:cNvSpPr/>
          <p:nvPr/>
        </p:nvSpPr>
        <p:spPr>
          <a:xfrm>
            <a:off x="4599039" y="1817625"/>
            <a:ext cx="2993922" cy="1189083"/>
          </a:xfrm>
          <a:prstGeom prst="roundRect">
            <a:avLst/>
          </a:prstGeom>
          <a:solidFill>
            <a:srgbClr val="F2DB2F"/>
          </a:solidFill>
          <a:ln w="76200">
            <a:solidFill>
              <a:srgbClr val="EA9B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accent2"/>
                </a:solidFill>
              </a:rPr>
              <a:t>Web App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E21D540-8A37-45E6-87E5-5B1BFA2A6E13}"/>
              </a:ext>
            </a:extLst>
          </p:cNvPr>
          <p:cNvSpPr/>
          <p:nvPr/>
        </p:nvSpPr>
        <p:spPr>
          <a:xfrm>
            <a:off x="7025152" y="2640835"/>
            <a:ext cx="2993922" cy="1189083"/>
          </a:xfrm>
          <a:prstGeom prst="roundRect">
            <a:avLst/>
          </a:prstGeom>
          <a:solidFill>
            <a:srgbClr val="B20078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Back-end Service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B39FBD-8A43-4FBA-BDDB-CB62800F224C}"/>
              </a:ext>
            </a:extLst>
          </p:cNvPr>
          <p:cNvCxnSpPr>
            <a:cxnSpLocks/>
            <a:stCxn id="9" idx="1"/>
          </p:cNvCxnSpPr>
          <p:nvPr/>
        </p:nvCxnSpPr>
        <p:spPr>
          <a:xfrm>
            <a:off x="4599039" y="2412167"/>
            <a:ext cx="2426113" cy="594541"/>
          </a:xfrm>
          <a:prstGeom prst="straightConnector1">
            <a:avLst/>
          </a:prstGeom>
          <a:ln w="5715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1B28A0F-1622-4E5E-B7C0-6A2F64D6E7C3}"/>
              </a:ext>
            </a:extLst>
          </p:cNvPr>
          <p:cNvCxnSpPr>
            <a:cxnSpLocks/>
            <a:stCxn id="7" idx="1"/>
          </p:cNvCxnSpPr>
          <p:nvPr/>
        </p:nvCxnSpPr>
        <p:spPr>
          <a:xfrm flipV="1">
            <a:off x="4599039" y="3429000"/>
            <a:ext cx="2426113" cy="629586"/>
          </a:xfrm>
          <a:prstGeom prst="straightConnector1">
            <a:avLst/>
          </a:prstGeom>
          <a:ln w="5715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078197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 vol="100000"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rrow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rrow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arrow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00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87A5-625B-4ED4-BF2C-E2CAE6D16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Highly-scalable, data-intensive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and real-time apps</a:t>
            </a:r>
          </a:p>
        </p:txBody>
      </p:sp>
    </p:spTree>
    <p:extLst>
      <p:ext uri="{BB962C8B-B14F-4D97-AF65-F5344CB8AC3E}">
        <p14:creationId xmlns:p14="http://schemas.microsoft.com/office/powerpoint/2010/main" val="78550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FD2673-C88D-4A52-A492-15AA36F42DD6}"/>
              </a:ext>
            </a:extLst>
          </p:cNvPr>
          <p:cNvSpPr/>
          <p:nvPr/>
        </p:nvSpPr>
        <p:spPr>
          <a:xfrm>
            <a:off x="-929150" y="634180"/>
            <a:ext cx="8937524" cy="811162"/>
          </a:xfrm>
          <a:prstGeom prst="roundRect">
            <a:avLst/>
          </a:prstGeom>
          <a:solidFill>
            <a:srgbClr val="A5ED66"/>
          </a:solidFill>
          <a:ln w="76200">
            <a:solidFill>
              <a:srgbClr val="99E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Great for prototyping  and agile development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D3165CF-3F80-4B65-B342-8E0B79A88283}"/>
              </a:ext>
            </a:extLst>
          </p:cNvPr>
          <p:cNvSpPr/>
          <p:nvPr/>
        </p:nvSpPr>
        <p:spPr>
          <a:xfrm>
            <a:off x="-3628596" y="1774722"/>
            <a:ext cx="8937524" cy="811162"/>
          </a:xfrm>
          <a:prstGeom prst="roundRect">
            <a:avLst/>
          </a:prstGeom>
          <a:solidFill>
            <a:srgbClr val="A5ED66"/>
          </a:solidFill>
          <a:ln w="76200">
            <a:solidFill>
              <a:srgbClr val="99E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Superfast and highly scalable</a:t>
            </a:r>
          </a:p>
        </p:txBody>
      </p:sp>
    </p:spTree>
    <p:extLst>
      <p:ext uri="{BB962C8B-B14F-4D97-AF65-F5344CB8AC3E}">
        <p14:creationId xmlns:p14="http://schemas.microsoft.com/office/powerpoint/2010/main" val="6045556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25F7AC-64AC-4770-ABB4-ECFB9F007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427" y="2263941"/>
            <a:ext cx="8559146" cy="233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38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A3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16367B-9344-412F-94D5-B546F36E419F}"/>
              </a:ext>
            </a:extLst>
          </p:cNvPr>
          <p:cNvSpPr/>
          <p:nvPr/>
        </p:nvSpPr>
        <p:spPr>
          <a:xfrm>
            <a:off x="-249336" y="2561445"/>
            <a:ext cx="3192905" cy="1416196"/>
          </a:xfrm>
          <a:prstGeom prst="roundRect">
            <a:avLst>
              <a:gd name="adj" fmla="val 8892"/>
            </a:avLst>
          </a:prstGeom>
          <a:solidFill>
            <a:srgbClr val="F4D8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NODE APP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0B0936B-C211-4AB3-9AD2-439364442C0C}"/>
              </a:ext>
            </a:extLst>
          </p:cNvPr>
          <p:cNvSpPr/>
          <p:nvPr/>
        </p:nvSpPr>
        <p:spPr>
          <a:xfrm>
            <a:off x="3977515" y="1386840"/>
            <a:ext cx="5745480" cy="609600"/>
          </a:xfrm>
          <a:prstGeom prst="roundRect">
            <a:avLst>
              <a:gd name="adj" fmla="val 32500"/>
            </a:avLst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Build twice as fast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with fewer people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2F1FC34-7E37-450F-BF17-5BD9E08DBD78}"/>
              </a:ext>
            </a:extLst>
          </p:cNvPr>
          <p:cNvSpPr/>
          <p:nvPr/>
        </p:nvSpPr>
        <p:spPr>
          <a:xfrm>
            <a:off x="3977515" y="2286000"/>
            <a:ext cx="3352800" cy="609600"/>
          </a:xfrm>
          <a:prstGeom prst="roundRect">
            <a:avLst>
              <a:gd name="adj" fmla="val 32500"/>
            </a:avLst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33%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fewer line of code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85F08F9-8B23-4E9E-80E2-B54AD50C0351}"/>
              </a:ext>
            </a:extLst>
          </p:cNvPr>
          <p:cNvSpPr/>
          <p:nvPr/>
        </p:nvSpPr>
        <p:spPr>
          <a:xfrm>
            <a:off x="3977515" y="3185160"/>
            <a:ext cx="2407920" cy="609600"/>
          </a:xfrm>
          <a:prstGeom prst="roundRect">
            <a:avLst>
              <a:gd name="adj" fmla="val 32500"/>
            </a:avLst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40%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fewer files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C52F8E3-B93D-4483-9EE0-3510E5F3496C}"/>
              </a:ext>
            </a:extLst>
          </p:cNvPr>
          <p:cNvSpPr/>
          <p:nvPr/>
        </p:nvSpPr>
        <p:spPr>
          <a:xfrm>
            <a:off x="3977515" y="4084320"/>
            <a:ext cx="2407920" cy="609600"/>
          </a:xfrm>
          <a:prstGeom prst="roundRect">
            <a:avLst>
              <a:gd name="adj" fmla="val 32500"/>
            </a:avLst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2x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request/sec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C49924E-4041-4837-A9BA-D4AE7AC6D0CB}"/>
              </a:ext>
            </a:extLst>
          </p:cNvPr>
          <p:cNvSpPr/>
          <p:nvPr/>
        </p:nvSpPr>
        <p:spPr>
          <a:xfrm>
            <a:off x="3977515" y="4983480"/>
            <a:ext cx="3703320" cy="609600"/>
          </a:xfrm>
          <a:prstGeom prst="roundRect">
            <a:avLst>
              <a:gd name="adj" fmla="val 32500"/>
            </a:avLst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35% </a:t>
            </a:r>
            <a:r>
              <a:rPr lang="en-US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faster response time</a:t>
            </a:r>
          </a:p>
        </p:txBody>
      </p:sp>
    </p:spTree>
    <p:extLst>
      <p:ext uri="{BB962C8B-B14F-4D97-AF65-F5344CB8AC3E}">
        <p14:creationId xmlns:p14="http://schemas.microsoft.com/office/powerpoint/2010/main" val="2666910959"/>
      </p:ext>
    </p:extLst>
  </p:cSld>
  <p:clrMapOvr>
    <a:masterClrMapping/>
  </p:clrMapOvr>
  <p:transition>
    <p:push/>
    <p:sndAc>
      <p:stSnd>
        <p:snd r:embed="rId2" name="mixkit-fast-sword-whoosh-2792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bathroom-door-slide-152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bathroom-door-slide-152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bathroom-door-slide-152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bathroom-door-slide-152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mixkit-bathroom-door-slide-1525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FD2673-C88D-4A52-A492-15AA36F42DD6}"/>
              </a:ext>
            </a:extLst>
          </p:cNvPr>
          <p:cNvSpPr/>
          <p:nvPr/>
        </p:nvSpPr>
        <p:spPr>
          <a:xfrm>
            <a:off x="-929150" y="634180"/>
            <a:ext cx="8937524" cy="811162"/>
          </a:xfrm>
          <a:prstGeom prst="roundRect">
            <a:avLst/>
          </a:prstGeom>
          <a:solidFill>
            <a:srgbClr val="A5ED66"/>
          </a:solidFill>
          <a:ln w="88900">
            <a:solidFill>
              <a:srgbClr val="99E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Great for prototyping  and agile development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D3165CF-3F80-4B65-B342-8E0B79A88283}"/>
              </a:ext>
            </a:extLst>
          </p:cNvPr>
          <p:cNvSpPr/>
          <p:nvPr/>
        </p:nvSpPr>
        <p:spPr>
          <a:xfrm>
            <a:off x="-3628596" y="1774722"/>
            <a:ext cx="8937524" cy="811162"/>
          </a:xfrm>
          <a:prstGeom prst="roundRect">
            <a:avLst/>
          </a:prstGeom>
          <a:solidFill>
            <a:srgbClr val="A5ED66"/>
          </a:solidFill>
          <a:ln w="88900">
            <a:solidFill>
              <a:srgbClr val="99E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Superfast and highly scalable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3A523BA-3D66-4022-96EC-1410AC01AFD6}"/>
              </a:ext>
            </a:extLst>
          </p:cNvPr>
          <p:cNvSpPr/>
          <p:nvPr/>
        </p:nvSpPr>
        <p:spPr>
          <a:xfrm>
            <a:off x="-4693430" y="2915264"/>
            <a:ext cx="8937524" cy="811162"/>
          </a:xfrm>
          <a:prstGeom prst="roundRect">
            <a:avLst/>
          </a:prstGeom>
          <a:solidFill>
            <a:srgbClr val="A5ED66"/>
          </a:solidFill>
          <a:ln w="88900">
            <a:solidFill>
              <a:srgbClr val="99E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JavaScript everywhere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7982396-F550-411E-8F57-026252FBE7FE}"/>
              </a:ext>
            </a:extLst>
          </p:cNvPr>
          <p:cNvSpPr/>
          <p:nvPr/>
        </p:nvSpPr>
        <p:spPr>
          <a:xfrm>
            <a:off x="-2453150" y="4055806"/>
            <a:ext cx="8937524" cy="811162"/>
          </a:xfrm>
          <a:prstGeom prst="roundRect">
            <a:avLst/>
          </a:prstGeom>
          <a:solidFill>
            <a:srgbClr val="A5ED66"/>
          </a:solidFill>
          <a:ln w="88900">
            <a:solidFill>
              <a:srgbClr val="99E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Clear and more consistent codebase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C93CC15-5274-4C2B-971E-85F7E9027D07}"/>
              </a:ext>
            </a:extLst>
          </p:cNvPr>
          <p:cNvSpPr/>
          <p:nvPr/>
        </p:nvSpPr>
        <p:spPr>
          <a:xfrm>
            <a:off x="-2498870" y="5196348"/>
            <a:ext cx="8937524" cy="811162"/>
          </a:xfrm>
          <a:prstGeom prst="roundRect">
            <a:avLst/>
          </a:prstGeom>
          <a:solidFill>
            <a:srgbClr val="A5ED66"/>
          </a:solidFill>
          <a:ln w="88900">
            <a:solidFill>
              <a:srgbClr val="99E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Large ecosystem of open-source libs </a:t>
            </a:r>
          </a:p>
        </p:txBody>
      </p:sp>
    </p:spTree>
    <p:extLst>
      <p:ext uri="{BB962C8B-B14F-4D97-AF65-F5344CB8AC3E}">
        <p14:creationId xmlns:p14="http://schemas.microsoft.com/office/powerpoint/2010/main" val="22292564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E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A1237-A8B3-4421-AC51-8F95CBBF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064" y="2323742"/>
            <a:ext cx="11085871" cy="2210516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A 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  <a:latin typeface="Amasis MT Pro Medium" panose="020B0604020202020204" pitchFamily="18" charset="0"/>
                <a:ea typeface="Segoe UI Black" panose="020B0A02040204020203" pitchFamily="34" charset="0"/>
                <a:cs typeface="Segoe UI Light" panose="020B0502040204020203" pitchFamily="34" charset="0"/>
              </a:rPr>
              <a:t>runtime environment</a:t>
            </a:r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for executing JavaScript code</a:t>
            </a:r>
          </a:p>
        </p:txBody>
      </p:sp>
    </p:spTree>
    <p:extLst>
      <p:ext uri="{BB962C8B-B14F-4D97-AF65-F5344CB8AC3E}">
        <p14:creationId xmlns:p14="http://schemas.microsoft.com/office/powerpoint/2010/main" val="102657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>
        <p14:flythrough/>
        <p:sndAc>
          <p:stSnd>
            <p:snd r:embed="rId2" name="mixkit-fast-sword-whoosh-2792.wav"/>
          </p:stSnd>
        </p:sndAc>
      </p:transition>
    </mc:Choice>
    <mc:Fallback xmlns="">
      <p:transition spd="slow" advClick="0">
        <p:fade/>
        <p:sndAc>
          <p:stSnd>
            <p:snd r:embed="rId3" name="mixkit-fast-sword-whoosh-279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2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2C4AA3-3219-45DA-B647-BFBC87F5D685}"/>
              </a:ext>
            </a:extLst>
          </p:cNvPr>
          <p:cNvSpPr/>
          <p:nvPr/>
        </p:nvSpPr>
        <p:spPr>
          <a:xfrm>
            <a:off x="3615128" y="1621113"/>
            <a:ext cx="4961744" cy="3615773"/>
          </a:xfrm>
          <a:prstGeom prst="roundRect">
            <a:avLst/>
          </a:prstGeom>
          <a:solidFill>
            <a:srgbClr val="501D8C"/>
          </a:solidFill>
          <a:ln w="136525">
            <a:solidFill>
              <a:srgbClr val="8856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ED419-AEF5-4CDE-8E17-43D846743531}"/>
              </a:ext>
            </a:extLst>
          </p:cNvPr>
          <p:cNvSpPr txBox="1"/>
          <p:nvPr/>
        </p:nvSpPr>
        <p:spPr>
          <a:xfrm>
            <a:off x="5304276" y="1002891"/>
            <a:ext cx="15834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Browser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1066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8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B4FC9964-FF61-414B-8724-3F3AF2F9578F}"/>
              </a:ext>
            </a:extLst>
          </p:cNvPr>
          <p:cNvSpPr/>
          <p:nvPr/>
        </p:nvSpPr>
        <p:spPr>
          <a:xfrm>
            <a:off x="4487596" y="1884537"/>
            <a:ext cx="3088925" cy="3088925"/>
          </a:xfrm>
          <a:prstGeom prst="ellipse">
            <a:avLst/>
          </a:prstGeom>
          <a:solidFill>
            <a:srgbClr val="8856C2"/>
          </a:solidFill>
          <a:ln w="136525">
            <a:solidFill>
              <a:srgbClr val="6639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D8CE227-EB16-4904-A850-BDC534A4D343}"/>
              </a:ext>
            </a:extLst>
          </p:cNvPr>
          <p:cNvSpPr/>
          <p:nvPr/>
        </p:nvSpPr>
        <p:spPr>
          <a:xfrm>
            <a:off x="692044" y="2417816"/>
            <a:ext cx="2513515" cy="2022368"/>
          </a:xfrm>
          <a:prstGeom prst="roundRect">
            <a:avLst/>
          </a:prstGeom>
          <a:solidFill>
            <a:srgbClr val="193663"/>
          </a:solidFill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498A32D-66F6-4422-A263-0657888D33AF}"/>
              </a:ext>
            </a:extLst>
          </p:cNvPr>
          <p:cNvSpPr/>
          <p:nvPr/>
        </p:nvSpPr>
        <p:spPr>
          <a:xfrm>
            <a:off x="8986440" y="2417815"/>
            <a:ext cx="2513515" cy="2022368"/>
          </a:xfrm>
          <a:prstGeom prst="roundRect">
            <a:avLst/>
          </a:prstGeom>
          <a:solidFill>
            <a:srgbClr val="193663"/>
          </a:solidFill>
          <a:ln w="136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C551F4-D614-4597-935F-85AE9BF0BB9E}"/>
              </a:ext>
            </a:extLst>
          </p:cNvPr>
          <p:cNvSpPr txBox="1"/>
          <p:nvPr/>
        </p:nvSpPr>
        <p:spPr>
          <a:xfrm>
            <a:off x="1377972" y="3071737"/>
            <a:ext cx="11416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JS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CODE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8B6A58-D080-4201-B6E5-7281B49E9509}"/>
              </a:ext>
            </a:extLst>
          </p:cNvPr>
          <p:cNvSpPr txBox="1"/>
          <p:nvPr/>
        </p:nvSpPr>
        <p:spPr>
          <a:xfrm>
            <a:off x="4959020" y="3147236"/>
            <a:ext cx="2217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JS ENGINE</a:t>
            </a:r>
            <a:endParaRPr lang="en-US" sz="2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2C39F2-E03F-49E7-AA9C-315BC12CF35F}"/>
              </a:ext>
            </a:extLst>
          </p:cNvPr>
          <p:cNvSpPr txBox="1"/>
          <p:nvPr/>
        </p:nvSpPr>
        <p:spPr>
          <a:xfrm>
            <a:off x="9341732" y="3071737"/>
            <a:ext cx="18029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MACHINE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CODE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7B3CF80-2B1A-4FBA-A616-C8464B6EF7D1}"/>
              </a:ext>
            </a:extLst>
          </p:cNvPr>
          <p:cNvCxnSpPr>
            <a:cxnSpLocks/>
            <a:stCxn id="4" idx="6"/>
            <a:endCxn id="7" idx="1"/>
          </p:cNvCxnSpPr>
          <p:nvPr/>
        </p:nvCxnSpPr>
        <p:spPr>
          <a:xfrm flipV="1">
            <a:off x="7576522" y="3428999"/>
            <a:ext cx="1409918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A78E7CF-7608-49B1-9CCD-EC7C16C3187A}"/>
              </a:ext>
            </a:extLst>
          </p:cNvPr>
          <p:cNvCxnSpPr>
            <a:cxnSpLocks/>
            <a:stCxn id="5" idx="3"/>
            <a:endCxn id="4" idx="2"/>
          </p:cNvCxnSpPr>
          <p:nvPr/>
        </p:nvCxnSpPr>
        <p:spPr>
          <a:xfrm>
            <a:off x="3205559" y="3429000"/>
            <a:ext cx="128203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D51621D-BDF9-49BD-8048-A3E628EE8D79}"/>
              </a:ext>
            </a:extLst>
          </p:cNvPr>
          <p:cNvSpPr txBox="1"/>
          <p:nvPr/>
        </p:nvSpPr>
        <p:spPr>
          <a:xfrm>
            <a:off x="4952546" y="681157"/>
            <a:ext cx="2286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Arial Black" panose="020B0A04020102020204" pitchFamily="34" charset="0"/>
              </a:rPr>
              <a:t>Browser</a:t>
            </a:r>
            <a:endParaRPr lang="en-US" b="1" dirty="0">
              <a:solidFill>
                <a:schemeClr val="accent2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36165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AFA36D-FEFE-4F4F-8C45-B6E5482EF560}"/>
              </a:ext>
            </a:extLst>
          </p:cNvPr>
          <p:cNvSpPr txBox="1"/>
          <p:nvPr/>
        </p:nvSpPr>
        <p:spPr>
          <a:xfrm>
            <a:off x="648959" y="1013595"/>
            <a:ext cx="1170833" cy="483081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US" sz="5400" b="1" spc="-300" dirty="0">
                <a:solidFill>
                  <a:schemeClr val="accent6">
                    <a:lumMod val="75000"/>
                  </a:schemeClr>
                </a:solidFill>
              </a:rPr>
              <a:t>MERNG</a:t>
            </a:r>
            <a:endParaRPr lang="en-US" sz="1600" b="1" spc="-3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19542-DC3D-4F40-9A6F-EFF4677C681B}"/>
              </a:ext>
            </a:extLst>
          </p:cNvPr>
          <p:cNvSpPr txBox="1"/>
          <p:nvPr/>
        </p:nvSpPr>
        <p:spPr>
          <a:xfrm>
            <a:off x="1278619" y="1162186"/>
            <a:ext cx="314188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ongoDB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4E17B-4AA4-4A2D-B7D4-5023386698E5}"/>
              </a:ext>
            </a:extLst>
          </p:cNvPr>
          <p:cNvSpPr txBox="1"/>
          <p:nvPr/>
        </p:nvSpPr>
        <p:spPr>
          <a:xfrm>
            <a:off x="1234375" y="2085516"/>
            <a:ext cx="341818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xpressJS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B79699-E08C-4789-AF3B-B15D040E02B6}"/>
              </a:ext>
            </a:extLst>
          </p:cNvPr>
          <p:cNvSpPr txBox="1"/>
          <p:nvPr/>
        </p:nvSpPr>
        <p:spPr>
          <a:xfrm>
            <a:off x="1234375" y="3041630"/>
            <a:ext cx="265649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eactJS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1E8CB6-E035-4193-BC43-D6FC7B05754A}"/>
              </a:ext>
            </a:extLst>
          </p:cNvPr>
          <p:cNvSpPr txBox="1"/>
          <p:nvPr/>
        </p:nvSpPr>
        <p:spPr>
          <a:xfrm>
            <a:off x="1234375" y="3963711"/>
            <a:ext cx="2451312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odeJS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CC90D9-7F2B-4FC3-B4DD-81B4AFAEC720}"/>
              </a:ext>
            </a:extLst>
          </p:cNvPr>
          <p:cNvSpPr txBox="1"/>
          <p:nvPr/>
        </p:nvSpPr>
        <p:spPr>
          <a:xfrm>
            <a:off x="1234375" y="4885792"/>
            <a:ext cx="2965107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raphQL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032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25478E-738A-44CF-8137-10B46039AB67}"/>
              </a:ext>
            </a:extLst>
          </p:cNvPr>
          <p:cNvGrpSpPr/>
          <p:nvPr/>
        </p:nvGrpSpPr>
        <p:grpSpPr>
          <a:xfrm>
            <a:off x="580323" y="1402077"/>
            <a:ext cx="3031557" cy="4358646"/>
            <a:chOff x="580323" y="1402077"/>
            <a:chExt cx="3031557" cy="435864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862446A-A77C-4C6E-B298-F9665F8C2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323" y="1402077"/>
              <a:ext cx="3031557" cy="3130033"/>
            </a:xfrm>
            <a:prstGeom prst="rect">
              <a:avLst/>
            </a:prstGeom>
          </p:spPr>
        </p:pic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819291C4-6E33-443F-95AE-FE972ED27D6E}"/>
                </a:ext>
              </a:extLst>
            </p:cNvPr>
            <p:cNvSpPr/>
            <p:nvPr/>
          </p:nvSpPr>
          <p:spPr>
            <a:xfrm>
              <a:off x="1066131" y="5151123"/>
              <a:ext cx="2267004" cy="609600"/>
            </a:xfrm>
            <a:prstGeom prst="roundRect">
              <a:avLst>
                <a:gd name="adj" fmla="val 36458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</a:rPr>
                <a:t>SpiderMonkey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1AD1133-D249-4AF2-8ED1-6D932DDEC506}"/>
              </a:ext>
            </a:extLst>
          </p:cNvPr>
          <p:cNvGrpSpPr/>
          <p:nvPr/>
        </p:nvGrpSpPr>
        <p:grpSpPr>
          <a:xfrm>
            <a:off x="8138774" y="1043045"/>
            <a:ext cx="3848099" cy="4717678"/>
            <a:chOff x="4171950" y="1043045"/>
            <a:chExt cx="3848099" cy="4717678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836B104B-89AB-41D7-B5C6-DBE5FF232D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1950" y="1043045"/>
              <a:ext cx="3848099" cy="38480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E8B3CF5-959D-40C4-A602-9B191DE44743}"/>
                </a:ext>
              </a:extLst>
            </p:cNvPr>
            <p:cNvSpPr/>
            <p:nvPr/>
          </p:nvSpPr>
          <p:spPr>
            <a:xfrm>
              <a:off x="5066029" y="5151123"/>
              <a:ext cx="2267004" cy="609600"/>
            </a:xfrm>
            <a:prstGeom prst="roundRect">
              <a:avLst>
                <a:gd name="adj" fmla="val 36458"/>
              </a:avLst>
            </a:prstGeom>
            <a:solidFill>
              <a:srgbClr val="0DA3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Chromium / V8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CFC3F9-CCDE-431A-B31F-713E89BE8EDA}"/>
              </a:ext>
            </a:extLst>
          </p:cNvPr>
          <p:cNvGrpSpPr/>
          <p:nvPr/>
        </p:nvGrpSpPr>
        <p:grpSpPr>
          <a:xfrm>
            <a:off x="4061768" y="1115187"/>
            <a:ext cx="3627118" cy="4645536"/>
            <a:chOff x="8305803" y="1153536"/>
            <a:chExt cx="3627118" cy="4645536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559D2025-B1EB-4C80-9AF4-4007123A9B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05803" y="1153536"/>
              <a:ext cx="3627118" cy="36271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A97F5A1-9C2A-46AB-99DD-A155BD03CCA6}"/>
                </a:ext>
              </a:extLst>
            </p:cNvPr>
            <p:cNvSpPr/>
            <p:nvPr/>
          </p:nvSpPr>
          <p:spPr>
            <a:xfrm>
              <a:off x="9089392" y="5189472"/>
              <a:ext cx="2059940" cy="609600"/>
            </a:xfrm>
            <a:prstGeom prst="roundRect">
              <a:avLst>
                <a:gd name="adj" fmla="val 3645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V8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10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2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2C4AA3-3219-45DA-B647-BFBC87F5D685}"/>
              </a:ext>
            </a:extLst>
          </p:cNvPr>
          <p:cNvSpPr/>
          <p:nvPr/>
        </p:nvSpPr>
        <p:spPr>
          <a:xfrm>
            <a:off x="3615128" y="1621113"/>
            <a:ext cx="4961744" cy="3615773"/>
          </a:xfrm>
          <a:prstGeom prst="roundRect">
            <a:avLst/>
          </a:prstGeom>
          <a:solidFill>
            <a:srgbClr val="501D8C"/>
          </a:solidFill>
          <a:ln w="120650">
            <a:solidFill>
              <a:srgbClr val="8856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ED419-AEF5-4CDE-8E17-43D846743531}"/>
              </a:ext>
            </a:extLst>
          </p:cNvPr>
          <p:cNvSpPr txBox="1"/>
          <p:nvPr/>
        </p:nvSpPr>
        <p:spPr>
          <a:xfrm>
            <a:off x="5304276" y="1002891"/>
            <a:ext cx="15834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Browser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657E52B-F057-4805-AA9A-26FF4D389C32}"/>
              </a:ext>
            </a:extLst>
          </p:cNvPr>
          <p:cNvSpPr/>
          <p:nvPr/>
        </p:nvSpPr>
        <p:spPr>
          <a:xfrm>
            <a:off x="5268766" y="2826169"/>
            <a:ext cx="1654468" cy="1205661"/>
          </a:xfrm>
          <a:prstGeom prst="roundRect">
            <a:avLst/>
          </a:prstGeom>
          <a:solidFill>
            <a:srgbClr val="F4D86A"/>
          </a:solidFill>
          <a:ln w="1206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4F8435D3-9777-4B8F-B813-8EA85F938120}"/>
              </a:ext>
            </a:extLst>
          </p:cNvPr>
          <p:cNvSpPr/>
          <p:nvPr/>
        </p:nvSpPr>
        <p:spPr>
          <a:xfrm>
            <a:off x="2418735" y="2558844"/>
            <a:ext cx="2850031" cy="870155"/>
          </a:xfrm>
          <a:custGeom>
            <a:avLst/>
            <a:gdLst>
              <a:gd name="connsiteX0" fmla="*/ 2433483 w 2433483"/>
              <a:gd name="connsiteY0" fmla="*/ 870155 h 870155"/>
              <a:gd name="connsiteX1" fmla="*/ 678425 w 2433483"/>
              <a:gd name="connsiteY1" fmla="*/ 722671 h 870155"/>
              <a:gd name="connsiteX2" fmla="*/ 0 w 2433483"/>
              <a:gd name="connsiteY2" fmla="*/ 0 h 870155"/>
              <a:gd name="connsiteX3" fmla="*/ 0 w 2433483"/>
              <a:gd name="connsiteY3" fmla="*/ 0 h 870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3483" h="870155">
                <a:moveTo>
                  <a:pt x="2433483" y="870155"/>
                </a:moveTo>
                <a:cubicBezTo>
                  <a:pt x="1758744" y="868926"/>
                  <a:pt x="1084005" y="867697"/>
                  <a:pt x="678425" y="722671"/>
                </a:cubicBezTo>
                <a:cubicBezTo>
                  <a:pt x="272845" y="577645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 w="63500">
            <a:solidFill>
              <a:schemeClr val="bg1"/>
            </a:solidFill>
            <a:prstDash val="sysDash"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F40977-E8CF-4835-A27A-E6A5AC12D709}"/>
              </a:ext>
            </a:extLst>
          </p:cNvPr>
          <p:cNvSpPr txBox="1"/>
          <p:nvPr/>
        </p:nvSpPr>
        <p:spPr>
          <a:xfrm>
            <a:off x="752167" y="1828369"/>
            <a:ext cx="2686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JavaScript Engine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62FC087-30AA-405C-AECB-38B4CF011904}"/>
              </a:ext>
            </a:extLst>
          </p:cNvPr>
          <p:cNvCxnSpPr>
            <a:cxnSpLocks/>
          </p:cNvCxnSpPr>
          <p:nvPr/>
        </p:nvCxnSpPr>
        <p:spPr>
          <a:xfrm flipV="1">
            <a:off x="7905135" y="2227006"/>
            <a:ext cx="1868130" cy="1201993"/>
          </a:xfrm>
          <a:prstGeom prst="straightConnector1">
            <a:avLst/>
          </a:prstGeom>
          <a:noFill/>
          <a:ln w="63500">
            <a:solidFill>
              <a:schemeClr val="bg1"/>
            </a:solidFill>
            <a:prstDash val="sysDash"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4DD5909-B70C-45A4-A883-53F45BBEB7A5}"/>
              </a:ext>
            </a:extLst>
          </p:cNvPr>
          <p:cNvSpPr txBox="1"/>
          <p:nvPr/>
        </p:nvSpPr>
        <p:spPr>
          <a:xfrm>
            <a:off x="8752879" y="1566759"/>
            <a:ext cx="33738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Runtime Environment</a:t>
            </a:r>
          </a:p>
        </p:txBody>
      </p:sp>
    </p:spTree>
    <p:extLst>
      <p:ext uri="{BB962C8B-B14F-4D97-AF65-F5344CB8AC3E}">
        <p14:creationId xmlns:p14="http://schemas.microsoft.com/office/powerpoint/2010/main" val="4021549413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 animBg="1"/>
      <p:bldP spid="3" grpId="0"/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36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D12545-12EE-4B35-9737-70571877212D}"/>
              </a:ext>
            </a:extLst>
          </p:cNvPr>
          <p:cNvSpPr txBox="1"/>
          <p:nvPr/>
        </p:nvSpPr>
        <p:spPr>
          <a:xfrm>
            <a:off x="1319134" y="2008682"/>
            <a:ext cx="67393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(‘ ’);</a:t>
            </a:r>
          </a:p>
        </p:txBody>
      </p:sp>
    </p:spTree>
    <p:extLst>
      <p:ext uri="{BB962C8B-B14F-4D97-AF65-F5344CB8AC3E}">
        <p14:creationId xmlns:p14="http://schemas.microsoft.com/office/powerpoint/2010/main" val="30445519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41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A94413C-8C8F-4712-99E0-65B24DCE9D27}"/>
              </a:ext>
            </a:extLst>
          </p:cNvPr>
          <p:cNvCxnSpPr>
            <a:cxnSpLocks/>
          </p:cNvCxnSpPr>
          <p:nvPr/>
        </p:nvCxnSpPr>
        <p:spPr>
          <a:xfrm>
            <a:off x="2353456" y="4721902"/>
            <a:ext cx="7060367" cy="0"/>
          </a:xfrm>
          <a:prstGeom prst="straightConnector1">
            <a:avLst/>
          </a:prstGeom>
          <a:ln w="6350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7EE6D28-C6E5-46DB-BDCE-03122A69E590}"/>
              </a:ext>
            </a:extLst>
          </p:cNvPr>
          <p:cNvCxnSpPr/>
          <p:nvPr/>
        </p:nvCxnSpPr>
        <p:spPr>
          <a:xfrm>
            <a:off x="5396459" y="3518941"/>
            <a:ext cx="0" cy="1202961"/>
          </a:xfrm>
          <a:prstGeom prst="line">
            <a:avLst/>
          </a:prstGeom>
          <a:ln w="76200">
            <a:solidFill>
              <a:srgbClr val="86FF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30707FE-3A8A-4EF3-A539-81D0A5708902}"/>
              </a:ext>
            </a:extLst>
          </p:cNvPr>
          <p:cNvSpPr txBox="1"/>
          <p:nvPr/>
        </p:nvSpPr>
        <p:spPr>
          <a:xfrm>
            <a:off x="2668249" y="3858812"/>
            <a:ext cx="25805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86FFFB"/>
                </a:solidFill>
              </a:rPr>
              <a:t>JS in browsers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DC16FB-9C7F-44D0-9829-7FF5E0AB5EF0}"/>
              </a:ext>
            </a:extLst>
          </p:cNvPr>
          <p:cNvSpPr txBox="1"/>
          <p:nvPr/>
        </p:nvSpPr>
        <p:spPr>
          <a:xfrm>
            <a:off x="4903375" y="4850315"/>
            <a:ext cx="9861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4D86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2009</a:t>
            </a:r>
          </a:p>
        </p:txBody>
      </p:sp>
    </p:spTree>
    <p:extLst>
      <p:ext uri="{BB962C8B-B14F-4D97-AF65-F5344CB8AC3E}">
        <p14:creationId xmlns:p14="http://schemas.microsoft.com/office/powerpoint/2010/main" val="109467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41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30707FE-3A8A-4EF3-A539-81D0A5708902}"/>
              </a:ext>
            </a:extLst>
          </p:cNvPr>
          <p:cNvSpPr txBox="1"/>
          <p:nvPr/>
        </p:nvSpPr>
        <p:spPr>
          <a:xfrm>
            <a:off x="4824658" y="2721114"/>
            <a:ext cx="25426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Ryan Dahl</a:t>
            </a:r>
          </a:p>
        </p:txBody>
      </p:sp>
    </p:spTree>
    <p:extLst>
      <p:ext uri="{BB962C8B-B14F-4D97-AF65-F5344CB8AC3E}">
        <p14:creationId xmlns:p14="http://schemas.microsoft.com/office/powerpoint/2010/main" val="320124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2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2C4AA3-3219-45DA-B647-BFBC87F5D685}"/>
              </a:ext>
            </a:extLst>
          </p:cNvPr>
          <p:cNvSpPr/>
          <p:nvPr/>
        </p:nvSpPr>
        <p:spPr>
          <a:xfrm>
            <a:off x="3615128" y="1621113"/>
            <a:ext cx="4961744" cy="3615773"/>
          </a:xfrm>
          <a:prstGeom prst="roundRect">
            <a:avLst/>
          </a:prstGeom>
          <a:solidFill>
            <a:srgbClr val="501D8C"/>
          </a:solidFill>
          <a:ln w="120650">
            <a:solidFill>
              <a:srgbClr val="8856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ED419-AEF5-4CDE-8E17-43D846743531}"/>
              </a:ext>
            </a:extLst>
          </p:cNvPr>
          <p:cNvSpPr txBox="1"/>
          <p:nvPr/>
        </p:nvSpPr>
        <p:spPr>
          <a:xfrm>
            <a:off x="5304276" y="1002891"/>
            <a:ext cx="1488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Chrome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657E52B-F057-4805-AA9A-26FF4D389C32}"/>
              </a:ext>
            </a:extLst>
          </p:cNvPr>
          <p:cNvSpPr/>
          <p:nvPr/>
        </p:nvSpPr>
        <p:spPr>
          <a:xfrm>
            <a:off x="5268766" y="2826169"/>
            <a:ext cx="1654468" cy="1205661"/>
          </a:xfrm>
          <a:prstGeom prst="roundRect">
            <a:avLst/>
          </a:prstGeom>
          <a:solidFill>
            <a:srgbClr val="F4D86A"/>
          </a:solidFill>
          <a:ln w="1206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83E231-968A-4E40-9266-8D1C65EFA50B}"/>
              </a:ext>
            </a:extLst>
          </p:cNvPr>
          <p:cNvSpPr txBox="1"/>
          <p:nvPr/>
        </p:nvSpPr>
        <p:spPr>
          <a:xfrm>
            <a:off x="5781650" y="3198166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V8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391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2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2C4AA3-3219-45DA-B647-BFBC87F5D685}"/>
              </a:ext>
            </a:extLst>
          </p:cNvPr>
          <p:cNvSpPr/>
          <p:nvPr/>
        </p:nvSpPr>
        <p:spPr>
          <a:xfrm>
            <a:off x="901425" y="1621113"/>
            <a:ext cx="4961744" cy="3615773"/>
          </a:xfrm>
          <a:prstGeom prst="roundRect">
            <a:avLst/>
          </a:prstGeom>
          <a:solidFill>
            <a:srgbClr val="501D8C"/>
          </a:solidFill>
          <a:ln w="120650">
            <a:solidFill>
              <a:srgbClr val="8856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ED419-AEF5-4CDE-8E17-43D846743531}"/>
              </a:ext>
            </a:extLst>
          </p:cNvPr>
          <p:cNvSpPr txBox="1"/>
          <p:nvPr/>
        </p:nvSpPr>
        <p:spPr>
          <a:xfrm>
            <a:off x="2590573" y="1002891"/>
            <a:ext cx="1488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Chrome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657E52B-F057-4805-AA9A-26FF4D389C32}"/>
              </a:ext>
            </a:extLst>
          </p:cNvPr>
          <p:cNvSpPr/>
          <p:nvPr/>
        </p:nvSpPr>
        <p:spPr>
          <a:xfrm>
            <a:off x="2555063" y="2826169"/>
            <a:ext cx="1654468" cy="1205661"/>
          </a:xfrm>
          <a:prstGeom prst="roundRect">
            <a:avLst/>
          </a:prstGeom>
          <a:solidFill>
            <a:srgbClr val="F4D86A"/>
          </a:solidFill>
          <a:ln w="1206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83E231-968A-4E40-9266-8D1C65EFA50B}"/>
              </a:ext>
            </a:extLst>
          </p:cNvPr>
          <p:cNvSpPr txBox="1"/>
          <p:nvPr/>
        </p:nvSpPr>
        <p:spPr>
          <a:xfrm>
            <a:off x="3067947" y="3198166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V8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EACD4BE-6520-4B8F-BD88-29D5C6A63CF6}"/>
              </a:ext>
            </a:extLst>
          </p:cNvPr>
          <p:cNvGrpSpPr/>
          <p:nvPr/>
        </p:nvGrpSpPr>
        <p:grpSpPr>
          <a:xfrm>
            <a:off x="12611644" y="1650609"/>
            <a:ext cx="4961744" cy="3615773"/>
            <a:chOff x="3615128" y="1621113"/>
            <a:chExt cx="4961744" cy="3615773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B2F1F4-BE80-42D3-8C03-B2FD066917E1}"/>
                </a:ext>
              </a:extLst>
            </p:cNvPr>
            <p:cNvSpPr/>
            <p:nvPr/>
          </p:nvSpPr>
          <p:spPr>
            <a:xfrm>
              <a:off x="3615128" y="1621113"/>
              <a:ext cx="4961744" cy="3615773"/>
            </a:xfrm>
            <a:prstGeom prst="roundRect">
              <a:avLst/>
            </a:prstGeom>
            <a:solidFill>
              <a:srgbClr val="A5ED65"/>
            </a:solidFill>
            <a:ln w="1206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340E669-CE67-431D-99BF-F3BCBC8630A0}"/>
                </a:ext>
              </a:extLst>
            </p:cNvPr>
            <p:cNvSpPr/>
            <p:nvPr/>
          </p:nvSpPr>
          <p:spPr>
            <a:xfrm>
              <a:off x="5268766" y="2826169"/>
              <a:ext cx="1654468" cy="1205661"/>
            </a:xfrm>
            <a:prstGeom prst="roundRect">
              <a:avLst/>
            </a:prstGeom>
            <a:solidFill>
              <a:srgbClr val="F4D86A"/>
            </a:solidFill>
            <a:ln w="1206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E18C9AD-C4DA-4CB6-922A-C02E1F7F1329}"/>
                </a:ext>
              </a:extLst>
            </p:cNvPr>
            <p:cNvSpPr txBox="1"/>
            <p:nvPr/>
          </p:nvSpPr>
          <p:spPr>
            <a:xfrm>
              <a:off x="5781650" y="3198166"/>
              <a:ext cx="6286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V8</a:t>
              </a:r>
              <a:endParaRPr lang="en-US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9335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2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2C4AA3-3219-45DA-B647-BFBC87F5D685}"/>
              </a:ext>
            </a:extLst>
          </p:cNvPr>
          <p:cNvSpPr/>
          <p:nvPr/>
        </p:nvSpPr>
        <p:spPr>
          <a:xfrm>
            <a:off x="901425" y="1621113"/>
            <a:ext cx="4961744" cy="3615773"/>
          </a:xfrm>
          <a:prstGeom prst="roundRect">
            <a:avLst/>
          </a:prstGeom>
          <a:solidFill>
            <a:srgbClr val="501D8C"/>
          </a:solidFill>
          <a:ln w="120650">
            <a:solidFill>
              <a:srgbClr val="8856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ED419-AEF5-4CDE-8E17-43D846743531}"/>
              </a:ext>
            </a:extLst>
          </p:cNvPr>
          <p:cNvSpPr txBox="1"/>
          <p:nvPr/>
        </p:nvSpPr>
        <p:spPr>
          <a:xfrm>
            <a:off x="2590573" y="1002891"/>
            <a:ext cx="1488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Chrome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657E52B-F057-4805-AA9A-26FF4D389C32}"/>
              </a:ext>
            </a:extLst>
          </p:cNvPr>
          <p:cNvSpPr/>
          <p:nvPr/>
        </p:nvSpPr>
        <p:spPr>
          <a:xfrm>
            <a:off x="2555063" y="2826169"/>
            <a:ext cx="1654468" cy="1205661"/>
          </a:xfrm>
          <a:prstGeom prst="roundRect">
            <a:avLst/>
          </a:prstGeom>
          <a:solidFill>
            <a:srgbClr val="F4D86A"/>
          </a:solidFill>
          <a:ln w="1206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83E231-968A-4E40-9266-8D1C65EFA50B}"/>
              </a:ext>
            </a:extLst>
          </p:cNvPr>
          <p:cNvSpPr txBox="1"/>
          <p:nvPr/>
        </p:nvSpPr>
        <p:spPr>
          <a:xfrm>
            <a:off x="3067947" y="3198166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V8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EACD4BE-6520-4B8F-BD88-29D5C6A63CF6}"/>
              </a:ext>
            </a:extLst>
          </p:cNvPr>
          <p:cNvGrpSpPr/>
          <p:nvPr/>
        </p:nvGrpSpPr>
        <p:grpSpPr>
          <a:xfrm>
            <a:off x="6376053" y="1621113"/>
            <a:ext cx="4961744" cy="3615773"/>
            <a:chOff x="3615128" y="1621113"/>
            <a:chExt cx="4961744" cy="3615773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B2F1F4-BE80-42D3-8C03-B2FD066917E1}"/>
                </a:ext>
              </a:extLst>
            </p:cNvPr>
            <p:cNvSpPr/>
            <p:nvPr/>
          </p:nvSpPr>
          <p:spPr>
            <a:xfrm>
              <a:off x="3615128" y="1621113"/>
              <a:ext cx="4961744" cy="3615773"/>
            </a:xfrm>
            <a:prstGeom prst="roundRect">
              <a:avLst/>
            </a:prstGeom>
            <a:solidFill>
              <a:srgbClr val="A5ED65"/>
            </a:solidFill>
            <a:ln w="1206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340E669-CE67-431D-99BF-F3BCBC8630A0}"/>
                </a:ext>
              </a:extLst>
            </p:cNvPr>
            <p:cNvSpPr/>
            <p:nvPr/>
          </p:nvSpPr>
          <p:spPr>
            <a:xfrm>
              <a:off x="5268766" y="2826169"/>
              <a:ext cx="1654468" cy="1205661"/>
            </a:xfrm>
            <a:prstGeom prst="roundRect">
              <a:avLst/>
            </a:prstGeom>
            <a:solidFill>
              <a:srgbClr val="F4D86A"/>
            </a:solidFill>
            <a:ln w="1206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E18C9AD-C4DA-4CB6-922A-C02E1F7F1329}"/>
                </a:ext>
              </a:extLst>
            </p:cNvPr>
            <p:cNvSpPr txBox="1"/>
            <p:nvPr/>
          </p:nvSpPr>
          <p:spPr>
            <a:xfrm>
              <a:off x="5781650" y="3198166"/>
              <a:ext cx="6286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V8</a:t>
              </a:r>
              <a:endParaRPr lang="en-US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4D000BE-DB52-4A90-8523-C692CA72E5EE}"/>
              </a:ext>
            </a:extLst>
          </p:cNvPr>
          <p:cNvSpPr txBox="1"/>
          <p:nvPr/>
        </p:nvSpPr>
        <p:spPr>
          <a:xfrm>
            <a:off x="7976106" y="1002891"/>
            <a:ext cx="1761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Node.exe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520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4000">
        <p159:morph option="byObject"/>
      </p:transition>
    </mc:Choice>
    <mc:Fallback xmlns=""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36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D12545-12EE-4B35-9737-70571877212D}"/>
              </a:ext>
            </a:extLst>
          </p:cNvPr>
          <p:cNvSpPr txBox="1"/>
          <p:nvPr/>
        </p:nvSpPr>
        <p:spPr>
          <a:xfrm>
            <a:off x="1319134" y="2008682"/>
            <a:ext cx="67393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(‘ ’);</a:t>
            </a:r>
          </a:p>
        </p:txBody>
      </p:sp>
    </p:spTree>
    <p:extLst>
      <p:ext uri="{BB962C8B-B14F-4D97-AF65-F5344CB8AC3E}">
        <p14:creationId xmlns:p14="http://schemas.microsoft.com/office/powerpoint/2010/main" val="2575598725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36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D12545-12EE-4B35-9737-70571877212D}"/>
              </a:ext>
            </a:extLst>
          </p:cNvPr>
          <p:cNvSpPr txBox="1"/>
          <p:nvPr/>
        </p:nvSpPr>
        <p:spPr>
          <a:xfrm>
            <a:off x="1319134" y="2008682"/>
            <a:ext cx="67393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trike="sngStrike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US" sz="3200" strike="sngStrike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(‘ ’);</a:t>
            </a:r>
          </a:p>
        </p:txBody>
      </p:sp>
    </p:spTree>
    <p:extLst>
      <p:ext uri="{BB962C8B-B14F-4D97-AF65-F5344CB8AC3E}">
        <p14:creationId xmlns:p14="http://schemas.microsoft.com/office/powerpoint/2010/main" val="3420931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AFA36D-FEFE-4F4F-8C45-B6E5482EF560}"/>
              </a:ext>
            </a:extLst>
          </p:cNvPr>
          <p:cNvSpPr txBox="1"/>
          <p:nvPr/>
        </p:nvSpPr>
        <p:spPr>
          <a:xfrm>
            <a:off x="648959" y="1013595"/>
            <a:ext cx="1170833" cy="483081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US" sz="5400" b="1" spc="-300" dirty="0">
                <a:solidFill>
                  <a:schemeClr val="accent6">
                    <a:lumMod val="75000"/>
                  </a:schemeClr>
                </a:solidFill>
              </a:rPr>
              <a:t>MERNG</a:t>
            </a:r>
            <a:endParaRPr lang="en-US" sz="1600" b="1" spc="-3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19542-DC3D-4F40-9A6F-EFF4677C681B}"/>
              </a:ext>
            </a:extLst>
          </p:cNvPr>
          <p:cNvSpPr txBox="1"/>
          <p:nvPr/>
        </p:nvSpPr>
        <p:spPr>
          <a:xfrm>
            <a:off x="1278619" y="1162186"/>
            <a:ext cx="314188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ongoDB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4E17B-4AA4-4A2D-B7D4-5023386698E5}"/>
              </a:ext>
            </a:extLst>
          </p:cNvPr>
          <p:cNvSpPr txBox="1"/>
          <p:nvPr/>
        </p:nvSpPr>
        <p:spPr>
          <a:xfrm>
            <a:off x="1234375" y="2085516"/>
            <a:ext cx="341818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xpressJS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B79699-E08C-4789-AF3B-B15D040E02B6}"/>
              </a:ext>
            </a:extLst>
          </p:cNvPr>
          <p:cNvSpPr txBox="1"/>
          <p:nvPr/>
        </p:nvSpPr>
        <p:spPr>
          <a:xfrm>
            <a:off x="1234375" y="3041630"/>
            <a:ext cx="265649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eactJS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1E8CB6-E035-4193-BC43-D6FC7B05754A}"/>
              </a:ext>
            </a:extLst>
          </p:cNvPr>
          <p:cNvSpPr txBox="1"/>
          <p:nvPr/>
        </p:nvSpPr>
        <p:spPr>
          <a:xfrm>
            <a:off x="1234375" y="3963711"/>
            <a:ext cx="2451312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odeJS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CC90D9-7F2B-4FC3-B4DD-81B4AFAEC720}"/>
              </a:ext>
            </a:extLst>
          </p:cNvPr>
          <p:cNvSpPr txBox="1"/>
          <p:nvPr/>
        </p:nvSpPr>
        <p:spPr>
          <a:xfrm>
            <a:off x="1234375" y="4885792"/>
            <a:ext cx="2965107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raphQL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CF69C1A-DAD9-4013-89A2-28DE5FBB533E}"/>
              </a:ext>
            </a:extLst>
          </p:cNvPr>
          <p:cNvSpPr/>
          <p:nvPr/>
        </p:nvSpPr>
        <p:spPr>
          <a:xfrm>
            <a:off x="5423339" y="1162186"/>
            <a:ext cx="5827082" cy="3042745"/>
          </a:xfrm>
          <a:prstGeom prst="wedgeRoundRectCallout">
            <a:avLst>
              <a:gd name="adj1" fmla="val -62017"/>
              <a:gd name="adj2" fmla="val -33873"/>
              <a:gd name="adj3" fmla="val 16667"/>
            </a:avLst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MongoDB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is a source-available cross-platform </a:t>
            </a:r>
            <a:r>
              <a:rPr lang="en-US" sz="2400" b="0" i="0" dirty="0">
                <a:solidFill>
                  <a:srgbClr val="00B0F0"/>
                </a:solidFill>
                <a:effectLst/>
                <a:latin typeface="arial" panose="020B0604020202020204" pitchFamily="34" charset="0"/>
              </a:rPr>
              <a:t>document-oriented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database program. Classified as a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NoSQL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database program, MongoDB uses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JSON-like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documents with optional schemas.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064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36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D12545-12EE-4B35-9737-70571877212D}"/>
              </a:ext>
            </a:extLst>
          </p:cNvPr>
          <p:cNvSpPr txBox="1"/>
          <p:nvPr/>
        </p:nvSpPr>
        <p:spPr>
          <a:xfrm>
            <a:off x="1319134" y="2008682"/>
            <a:ext cx="673934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trike="sngStrike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US" sz="3200" strike="sngStrike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(‘ ’);</a:t>
            </a:r>
          </a:p>
          <a:p>
            <a:endParaRPr lang="en-US" sz="3200" dirty="0">
              <a:solidFill>
                <a:schemeClr val="accent4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3200" dirty="0" err="1">
                <a:solidFill>
                  <a:schemeClr val="accent4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fs</a:t>
            </a:r>
            <a:r>
              <a:rPr lang="en-US" sz="3200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.readFile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3200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3200" dirty="0" err="1">
                <a:solidFill>
                  <a:schemeClr val="accent4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http</a:t>
            </a:r>
            <a:r>
              <a:rPr lang="en-US" sz="3200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.createServer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3200" strike="sngStrike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35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2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B2C4AA3-3219-45DA-B647-BFBC87F5D685}"/>
              </a:ext>
            </a:extLst>
          </p:cNvPr>
          <p:cNvSpPr/>
          <p:nvPr/>
        </p:nvSpPr>
        <p:spPr>
          <a:xfrm>
            <a:off x="901425" y="1621113"/>
            <a:ext cx="4961744" cy="3615773"/>
          </a:xfrm>
          <a:prstGeom prst="roundRect">
            <a:avLst/>
          </a:prstGeom>
          <a:solidFill>
            <a:srgbClr val="501D8C"/>
          </a:solidFill>
          <a:ln w="120650">
            <a:solidFill>
              <a:srgbClr val="8856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AED419-AEF5-4CDE-8E17-43D846743531}"/>
              </a:ext>
            </a:extLst>
          </p:cNvPr>
          <p:cNvSpPr txBox="1"/>
          <p:nvPr/>
        </p:nvSpPr>
        <p:spPr>
          <a:xfrm>
            <a:off x="2590573" y="1002891"/>
            <a:ext cx="14880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Chrome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657E52B-F057-4805-AA9A-26FF4D389C32}"/>
              </a:ext>
            </a:extLst>
          </p:cNvPr>
          <p:cNvSpPr/>
          <p:nvPr/>
        </p:nvSpPr>
        <p:spPr>
          <a:xfrm>
            <a:off x="2555063" y="2826169"/>
            <a:ext cx="1654468" cy="1205661"/>
          </a:xfrm>
          <a:prstGeom prst="roundRect">
            <a:avLst/>
          </a:prstGeom>
          <a:solidFill>
            <a:srgbClr val="F4D86A"/>
          </a:solidFill>
          <a:ln w="1206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83E231-968A-4E40-9266-8D1C65EFA50B}"/>
              </a:ext>
            </a:extLst>
          </p:cNvPr>
          <p:cNvSpPr txBox="1"/>
          <p:nvPr/>
        </p:nvSpPr>
        <p:spPr>
          <a:xfrm>
            <a:off x="3067947" y="3198166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V8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EACD4BE-6520-4B8F-BD88-29D5C6A63CF6}"/>
              </a:ext>
            </a:extLst>
          </p:cNvPr>
          <p:cNvGrpSpPr/>
          <p:nvPr/>
        </p:nvGrpSpPr>
        <p:grpSpPr>
          <a:xfrm>
            <a:off x="6376053" y="1621113"/>
            <a:ext cx="4961744" cy="3615773"/>
            <a:chOff x="3615128" y="1621113"/>
            <a:chExt cx="4961744" cy="3615773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B2F1F4-BE80-42D3-8C03-B2FD066917E1}"/>
                </a:ext>
              </a:extLst>
            </p:cNvPr>
            <p:cNvSpPr/>
            <p:nvPr/>
          </p:nvSpPr>
          <p:spPr>
            <a:xfrm>
              <a:off x="3615128" y="1621113"/>
              <a:ext cx="4961744" cy="3615773"/>
            </a:xfrm>
            <a:prstGeom prst="roundRect">
              <a:avLst/>
            </a:prstGeom>
            <a:solidFill>
              <a:srgbClr val="A5ED65"/>
            </a:solidFill>
            <a:ln w="1206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340E669-CE67-431D-99BF-F3BCBC8630A0}"/>
                </a:ext>
              </a:extLst>
            </p:cNvPr>
            <p:cNvSpPr/>
            <p:nvPr/>
          </p:nvSpPr>
          <p:spPr>
            <a:xfrm>
              <a:off x="5268766" y="2826169"/>
              <a:ext cx="1654468" cy="1205661"/>
            </a:xfrm>
            <a:prstGeom prst="roundRect">
              <a:avLst/>
            </a:prstGeom>
            <a:solidFill>
              <a:srgbClr val="F4D86A"/>
            </a:solidFill>
            <a:ln w="1206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E18C9AD-C4DA-4CB6-922A-C02E1F7F1329}"/>
                </a:ext>
              </a:extLst>
            </p:cNvPr>
            <p:cNvSpPr txBox="1"/>
            <p:nvPr/>
          </p:nvSpPr>
          <p:spPr>
            <a:xfrm>
              <a:off x="5781650" y="3198166"/>
              <a:ext cx="6286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V8</a:t>
              </a:r>
              <a:endParaRPr lang="en-US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4D000BE-DB52-4A90-8523-C692CA72E5EE}"/>
              </a:ext>
            </a:extLst>
          </p:cNvPr>
          <p:cNvSpPr txBox="1"/>
          <p:nvPr/>
        </p:nvSpPr>
        <p:spPr>
          <a:xfrm>
            <a:off x="7976106" y="1002891"/>
            <a:ext cx="1761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Node.exe</a:t>
            </a: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944170"/>
      </p:ext>
    </p:extLst>
  </p:cSld>
  <p:clrMapOvr>
    <a:masterClrMapping/>
  </p:clrMapOvr>
  <p:transition spd="slow">
    <p:push dir="u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6C3DB5-7205-478D-B93C-9C3B22568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37357" y="0"/>
            <a:ext cx="10972800" cy="6858000"/>
          </a:xfrm>
          <a:prstGeom prst="rect">
            <a:avLst/>
          </a:prstGeom>
        </p:spPr>
      </p:pic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D40D1683-C6F9-4C56-8A23-43FC55D1654A}"/>
              </a:ext>
            </a:extLst>
          </p:cNvPr>
          <p:cNvSpPr/>
          <p:nvPr/>
        </p:nvSpPr>
        <p:spPr>
          <a:xfrm>
            <a:off x="8653043" y="1439339"/>
            <a:ext cx="2979174" cy="1666567"/>
          </a:xfrm>
          <a:prstGeom prst="wedgeRoundRectCallout">
            <a:avLst>
              <a:gd name="adj1" fmla="val -85072"/>
              <a:gd name="adj2" fmla="val 126245"/>
              <a:gd name="adj3" fmla="val 16667"/>
            </a:avLst>
          </a:prstGeom>
          <a:solidFill>
            <a:srgbClr val="F4D86A"/>
          </a:solidFill>
          <a:ln w="1016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solidFill>
                  <a:schemeClr val="accent2"/>
                </a:solidFill>
              </a:rPr>
              <a:t>I prefer Node to C#</a:t>
            </a:r>
          </a:p>
        </p:txBody>
      </p:sp>
    </p:spTree>
    <p:extLst>
      <p:ext uri="{BB962C8B-B14F-4D97-AF65-F5344CB8AC3E}">
        <p14:creationId xmlns:p14="http://schemas.microsoft.com/office/powerpoint/2010/main" val="299885563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00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87A5-625B-4ED4-BF2C-E2CAE6D16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Node is NOT a 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programming language!</a:t>
            </a:r>
          </a:p>
        </p:txBody>
      </p:sp>
    </p:spTree>
    <p:extLst>
      <p:ext uri="{BB962C8B-B14F-4D97-AF65-F5344CB8AC3E}">
        <p14:creationId xmlns:p14="http://schemas.microsoft.com/office/powerpoint/2010/main" val="1777555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E6B260-1E9D-4E3E-B09F-61C68D7A8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355" y="1474838"/>
            <a:ext cx="5859147" cy="9157847"/>
          </a:xfrm>
          <a:prstGeom prst="rect">
            <a:avLst/>
          </a:prstGeom>
        </p:spPr>
      </p:pic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FF95272B-D9BC-4E69-9A9E-401CB34DB0C6}"/>
              </a:ext>
            </a:extLst>
          </p:cNvPr>
          <p:cNvSpPr/>
          <p:nvPr/>
        </p:nvSpPr>
        <p:spPr>
          <a:xfrm>
            <a:off x="7909246" y="2455486"/>
            <a:ext cx="2979174" cy="1666567"/>
          </a:xfrm>
          <a:prstGeom prst="wedgeRoundRectCallout">
            <a:avLst>
              <a:gd name="adj1" fmla="val -77764"/>
              <a:gd name="adj2" fmla="val -36615"/>
              <a:gd name="adj3" fmla="val 16667"/>
            </a:avLst>
          </a:prstGeom>
          <a:solidFill>
            <a:srgbClr val="A5ED65"/>
          </a:solidFill>
          <a:ln w="101600">
            <a:solidFill>
              <a:srgbClr val="74D9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I prefer Node to ASP.NET</a:t>
            </a:r>
          </a:p>
        </p:txBody>
      </p:sp>
    </p:spTree>
    <p:extLst>
      <p:ext uri="{BB962C8B-B14F-4D97-AF65-F5344CB8AC3E}">
        <p14:creationId xmlns:p14="http://schemas.microsoft.com/office/powerpoint/2010/main" val="7128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1.11111E-6 L -1.66667E-6 -0.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3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310F6-9362-447E-94A0-80ACEC5A4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2"/>
                </a:solidFill>
              </a:rPr>
              <a:t>Node is NOT a framework!</a:t>
            </a:r>
          </a:p>
        </p:txBody>
      </p:sp>
    </p:spTree>
    <p:extLst>
      <p:ext uri="{BB962C8B-B14F-4D97-AF65-F5344CB8AC3E}">
        <p14:creationId xmlns:p14="http://schemas.microsoft.com/office/powerpoint/2010/main" val="212705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E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A1237-A8B3-4421-AC51-8F95CBBF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064" y="2323742"/>
            <a:ext cx="11085871" cy="2210516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A 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  <a:latin typeface="Amasis MT Pro Medium" panose="020B0604020202020204" pitchFamily="18" charset="0"/>
                <a:ea typeface="Segoe UI Black" panose="020B0A02040204020203" pitchFamily="34" charset="0"/>
                <a:cs typeface="Segoe UI Light" panose="020B0502040204020203" pitchFamily="34" charset="0"/>
              </a:rPr>
              <a:t>runtime environment</a:t>
            </a:r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for executing JavaScript code</a:t>
            </a:r>
          </a:p>
        </p:txBody>
      </p:sp>
    </p:spTree>
    <p:extLst>
      <p:ext uri="{BB962C8B-B14F-4D97-AF65-F5344CB8AC3E}">
        <p14:creationId xmlns:p14="http://schemas.microsoft.com/office/powerpoint/2010/main" val="321260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>
        <p14:flythrough/>
        <p:sndAc>
          <p:stSnd>
            <p:snd r:embed="rId2" name="mixkit-fast-sword-whoosh-2792.wav"/>
          </p:stSnd>
        </p:sndAc>
      </p:transition>
    </mc:Choice>
    <mc:Fallback xmlns="">
      <p:transition spd="slow" advClick="0">
        <p:fade/>
        <p:sndAc>
          <p:stSnd>
            <p:snd r:embed="rId3" name="mixkit-fast-sword-whoosh-279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00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B87A5-625B-4ED4-BF2C-E2CAE6D16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4800" b="1" dirty="0">
                <a:solidFill>
                  <a:schemeClr val="bg1"/>
                </a:solidFill>
              </a:rPr>
              <a:t>Highly-scalable, data-intensive</a:t>
            </a:r>
            <a:br>
              <a:rPr lang="en-US" sz="4800" b="1" dirty="0">
                <a:solidFill>
                  <a:schemeClr val="bg1"/>
                </a:solidFill>
              </a:rPr>
            </a:br>
            <a:r>
              <a:rPr lang="en-US" sz="4800" b="1" dirty="0">
                <a:solidFill>
                  <a:schemeClr val="bg1"/>
                </a:solidFill>
              </a:rPr>
              <a:t>and real-time apps</a:t>
            </a:r>
          </a:p>
        </p:txBody>
      </p:sp>
    </p:spTree>
    <p:extLst>
      <p:ext uri="{BB962C8B-B14F-4D97-AF65-F5344CB8AC3E}">
        <p14:creationId xmlns:p14="http://schemas.microsoft.com/office/powerpoint/2010/main" val="326680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86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58E26B1-D41C-4422-B2B3-EAF62D3D99FD}"/>
              </a:ext>
            </a:extLst>
          </p:cNvPr>
          <p:cNvSpPr/>
          <p:nvPr/>
        </p:nvSpPr>
        <p:spPr>
          <a:xfrm>
            <a:off x="0" y="2574561"/>
            <a:ext cx="12192000" cy="1708878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How NodeJS works ??</a:t>
            </a:r>
          </a:p>
        </p:txBody>
      </p:sp>
    </p:spTree>
    <p:extLst>
      <p:ext uri="{BB962C8B-B14F-4D97-AF65-F5344CB8AC3E}">
        <p14:creationId xmlns:p14="http://schemas.microsoft.com/office/powerpoint/2010/main" val="1022614022"/>
      </p:ext>
    </p:extLst>
  </p:cSld>
  <p:clrMapOvr>
    <a:masterClrMapping/>
  </p:clrMapOvr>
  <p:transition spd="slow">
    <p:cover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58E26B1-D41C-4422-B2B3-EAF62D3D99FD}"/>
              </a:ext>
            </a:extLst>
          </p:cNvPr>
          <p:cNvSpPr/>
          <p:nvPr/>
        </p:nvSpPr>
        <p:spPr>
          <a:xfrm>
            <a:off x="0" y="2574561"/>
            <a:ext cx="12192000" cy="1708878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600" dirty="0">
                <a:solidFill>
                  <a:srgbClr val="00B0F0"/>
                </a:solidFill>
              </a:rPr>
              <a:t>ASYNCHRONOUS</a:t>
            </a:r>
            <a:r>
              <a:rPr lang="en-US" sz="5400" b="1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A34012-C9F4-4623-8D1F-C31FC89BE5D7}"/>
              </a:ext>
            </a:extLst>
          </p:cNvPr>
          <p:cNvSpPr txBox="1"/>
          <p:nvPr/>
        </p:nvSpPr>
        <p:spPr>
          <a:xfrm>
            <a:off x="4536919" y="1608083"/>
            <a:ext cx="3118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B0F0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Non-blocking</a:t>
            </a:r>
          </a:p>
        </p:txBody>
      </p:sp>
    </p:spTree>
    <p:extLst>
      <p:ext uri="{BB962C8B-B14F-4D97-AF65-F5344CB8AC3E}">
        <p14:creationId xmlns:p14="http://schemas.microsoft.com/office/powerpoint/2010/main" val="1590798903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AFA36D-FEFE-4F4F-8C45-B6E5482EF560}"/>
              </a:ext>
            </a:extLst>
          </p:cNvPr>
          <p:cNvSpPr txBox="1"/>
          <p:nvPr/>
        </p:nvSpPr>
        <p:spPr>
          <a:xfrm>
            <a:off x="648959" y="1013595"/>
            <a:ext cx="1170833" cy="483081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US" sz="5400" b="1" spc="-300" dirty="0">
                <a:solidFill>
                  <a:schemeClr val="accent6">
                    <a:lumMod val="75000"/>
                  </a:schemeClr>
                </a:solidFill>
              </a:rPr>
              <a:t>MERNG</a:t>
            </a:r>
            <a:endParaRPr lang="en-US" sz="1600" b="1" spc="-3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19542-DC3D-4F40-9A6F-EFF4677C681B}"/>
              </a:ext>
            </a:extLst>
          </p:cNvPr>
          <p:cNvSpPr txBox="1"/>
          <p:nvPr/>
        </p:nvSpPr>
        <p:spPr>
          <a:xfrm>
            <a:off x="1278619" y="1162186"/>
            <a:ext cx="314188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ongoDB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4E17B-4AA4-4A2D-B7D4-5023386698E5}"/>
              </a:ext>
            </a:extLst>
          </p:cNvPr>
          <p:cNvSpPr txBox="1"/>
          <p:nvPr/>
        </p:nvSpPr>
        <p:spPr>
          <a:xfrm>
            <a:off x="1234375" y="2085516"/>
            <a:ext cx="341818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xpressJS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B79699-E08C-4789-AF3B-B15D040E02B6}"/>
              </a:ext>
            </a:extLst>
          </p:cNvPr>
          <p:cNvSpPr txBox="1"/>
          <p:nvPr/>
        </p:nvSpPr>
        <p:spPr>
          <a:xfrm>
            <a:off x="1234375" y="3041630"/>
            <a:ext cx="265649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eactJS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1E8CB6-E035-4193-BC43-D6FC7B05754A}"/>
              </a:ext>
            </a:extLst>
          </p:cNvPr>
          <p:cNvSpPr txBox="1"/>
          <p:nvPr/>
        </p:nvSpPr>
        <p:spPr>
          <a:xfrm>
            <a:off x="1234375" y="3963711"/>
            <a:ext cx="2451312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odeJS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CC90D9-7F2B-4FC3-B4DD-81B4AFAEC720}"/>
              </a:ext>
            </a:extLst>
          </p:cNvPr>
          <p:cNvSpPr txBox="1"/>
          <p:nvPr/>
        </p:nvSpPr>
        <p:spPr>
          <a:xfrm>
            <a:off x="1234375" y="4885792"/>
            <a:ext cx="2965107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raphQL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CF69C1A-DAD9-4013-89A2-28DE5FBB533E}"/>
              </a:ext>
            </a:extLst>
          </p:cNvPr>
          <p:cNvSpPr/>
          <p:nvPr/>
        </p:nvSpPr>
        <p:spPr>
          <a:xfrm>
            <a:off x="5423339" y="1162186"/>
            <a:ext cx="5827082" cy="3042745"/>
          </a:xfrm>
          <a:prstGeom prst="wedgeRoundRectCallout">
            <a:avLst>
              <a:gd name="adj1" fmla="val -62017"/>
              <a:gd name="adj2" fmla="val -2785"/>
              <a:gd name="adj3" fmla="val 16667"/>
            </a:avLst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Express.js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is a back-end web application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framework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for Node.js,. It is designed for building web applications and APIs. It has been called the de facto standard server framework for Node.js.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366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8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58E26B1-D41C-4422-B2B3-EAF62D3D99FD}"/>
              </a:ext>
            </a:extLst>
          </p:cNvPr>
          <p:cNvSpPr/>
          <p:nvPr/>
        </p:nvSpPr>
        <p:spPr>
          <a:xfrm>
            <a:off x="0" y="2574561"/>
            <a:ext cx="12192000" cy="1708878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spc="600" dirty="0">
                <a:solidFill>
                  <a:schemeClr val="accent2"/>
                </a:solidFill>
              </a:rPr>
              <a:t>SYNCHRONOUS</a:t>
            </a:r>
            <a:r>
              <a:rPr lang="en-US" sz="5400" b="1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A34012-C9F4-4623-8D1F-C31FC89BE5D7}"/>
              </a:ext>
            </a:extLst>
          </p:cNvPr>
          <p:cNvSpPr txBox="1"/>
          <p:nvPr/>
        </p:nvSpPr>
        <p:spPr>
          <a:xfrm>
            <a:off x="4536919" y="1608083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2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Blocking</a:t>
            </a:r>
          </a:p>
        </p:txBody>
      </p:sp>
    </p:spTree>
    <p:extLst>
      <p:ext uri="{BB962C8B-B14F-4D97-AF65-F5344CB8AC3E}">
        <p14:creationId xmlns:p14="http://schemas.microsoft.com/office/powerpoint/2010/main" val="3112866314"/>
      </p:ext>
    </p:extLst>
  </p:cSld>
  <p:clrMapOvr>
    <a:masterClrMapping/>
  </p:clrMapOvr>
  <p:transition spd="slow">
    <p:cover dir="d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8C21CA-158F-4439-8522-CC4AC3E7C8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241" y="2023745"/>
            <a:ext cx="2028399" cy="1206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F26D5D-EA4D-42F3-84A4-AA4417039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309" y="1272635"/>
            <a:ext cx="1921719" cy="2093301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A05B88C-F614-4084-9B38-2651B8166A5C}"/>
              </a:ext>
            </a:extLst>
          </p:cNvPr>
          <p:cNvCxnSpPr/>
          <p:nvPr/>
        </p:nvCxnSpPr>
        <p:spPr>
          <a:xfrm>
            <a:off x="4579620" y="2023745"/>
            <a:ext cx="3032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7C37EC-7181-4A6B-8016-C82B08B58B15}"/>
              </a:ext>
            </a:extLst>
          </p:cNvPr>
          <p:cNvCxnSpPr/>
          <p:nvPr/>
        </p:nvCxnSpPr>
        <p:spPr>
          <a:xfrm>
            <a:off x="4579620" y="2980186"/>
            <a:ext cx="303276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905E8FA-9C1B-4AA6-B5B2-0E05994BD126}"/>
              </a:ext>
            </a:extLst>
          </p:cNvPr>
          <p:cNvSpPr txBox="1"/>
          <p:nvPr/>
        </p:nvSpPr>
        <p:spPr>
          <a:xfrm>
            <a:off x="5485064" y="1484279"/>
            <a:ext cx="1221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Request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2B1640-A3E3-4063-9786-2CFAC383CEBC}"/>
              </a:ext>
            </a:extLst>
          </p:cNvPr>
          <p:cNvSpPr txBox="1"/>
          <p:nvPr/>
        </p:nvSpPr>
        <p:spPr>
          <a:xfrm>
            <a:off x="5491227" y="2967335"/>
            <a:ext cx="1406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Response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CC0273-7D71-4ECD-9CAF-C8907B7E6C96}"/>
              </a:ext>
            </a:extLst>
          </p:cNvPr>
          <p:cNvSpPr txBox="1"/>
          <p:nvPr/>
        </p:nvSpPr>
        <p:spPr>
          <a:xfrm>
            <a:off x="2981456" y="3198167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Client</a:t>
            </a:r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F6ECB7-BFE0-4657-929C-FBAB62584AF6}"/>
              </a:ext>
            </a:extLst>
          </p:cNvPr>
          <p:cNvSpPr txBox="1"/>
          <p:nvPr/>
        </p:nvSpPr>
        <p:spPr>
          <a:xfrm>
            <a:off x="8483275" y="3142991"/>
            <a:ext cx="78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78953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8C21CA-158F-4439-8522-CC4AC3E7C8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241" y="1203934"/>
            <a:ext cx="2028399" cy="1206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F26D5D-EA4D-42F3-84A4-AA4417039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309" y="452824"/>
            <a:ext cx="1921719" cy="2093301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A05B88C-F614-4084-9B38-2651B8166A5C}"/>
              </a:ext>
            </a:extLst>
          </p:cNvPr>
          <p:cNvCxnSpPr>
            <a:cxnSpLocks/>
          </p:cNvCxnSpPr>
          <p:nvPr/>
        </p:nvCxnSpPr>
        <p:spPr>
          <a:xfrm>
            <a:off x="4579620" y="1203934"/>
            <a:ext cx="3032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7C37EC-7181-4A6B-8016-C82B08B58B15}"/>
              </a:ext>
            </a:extLst>
          </p:cNvPr>
          <p:cNvCxnSpPr>
            <a:cxnSpLocks/>
          </p:cNvCxnSpPr>
          <p:nvPr/>
        </p:nvCxnSpPr>
        <p:spPr>
          <a:xfrm>
            <a:off x="4579620" y="2160375"/>
            <a:ext cx="303276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905E8FA-9C1B-4AA6-B5B2-0E05994BD126}"/>
              </a:ext>
            </a:extLst>
          </p:cNvPr>
          <p:cNvSpPr txBox="1"/>
          <p:nvPr/>
        </p:nvSpPr>
        <p:spPr>
          <a:xfrm>
            <a:off x="5485064" y="664468"/>
            <a:ext cx="12218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Request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2B1640-A3E3-4063-9786-2CFAC383CEBC}"/>
              </a:ext>
            </a:extLst>
          </p:cNvPr>
          <p:cNvSpPr txBox="1"/>
          <p:nvPr/>
        </p:nvSpPr>
        <p:spPr>
          <a:xfrm>
            <a:off x="5491227" y="2147524"/>
            <a:ext cx="1406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Response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CC0273-7D71-4ECD-9CAF-C8907B7E6C96}"/>
              </a:ext>
            </a:extLst>
          </p:cNvPr>
          <p:cNvSpPr txBox="1"/>
          <p:nvPr/>
        </p:nvSpPr>
        <p:spPr>
          <a:xfrm>
            <a:off x="2981456" y="2378356"/>
            <a:ext cx="725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Client</a:t>
            </a:r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F6ECB7-BFE0-4657-929C-FBAB62584AF6}"/>
              </a:ext>
            </a:extLst>
          </p:cNvPr>
          <p:cNvSpPr txBox="1"/>
          <p:nvPr/>
        </p:nvSpPr>
        <p:spPr>
          <a:xfrm>
            <a:off x="8483275" y="2323180"/>
            <a:ext cx="785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Server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DD7A1C-40EA-45D3-95C9-0F62D2616F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0241" y="3922110"/>
            <a:ext cx="1545514" cy="1545514"/>
          </a:xfrm>
          <a:prstGeom prst="rect">
            <a:avLst/>
          </a:prstGeom>
        </p:spPr>
      </p:pic>
      <p:pic>
        <p:nvPicPr>
          <p:cNvPr id="1026" name="Picture 2" descr="Google Logo clipart transparent - Clipart World">
            <a:extLst>
              <a:ext uri="{FF2B5EF4-FFF2-40B4-BE49-F238E27FC236}">
                <a16:creationId xmlns:a16="http://schemas.microsoft.com/office/drawing/2014/main" id="{A563032D-A515-4272-A4C5-958478027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4309" y="3921482"/>
            <a:ext cx="1497932" cy="1545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40CE47B-AFCC-4B8E-AA2A-A9ECCD40CB8C}"/>
              </a:ext>
            </a:extLst>
          </p:cNvPr>
          <p:cNvCxnSpPr>
            <a:cxnSpLocks/>
          </p:cNvCxnSpPr>
          <p:nvPr/>
        </p:nvCxnSpPr>
        <p:spPr>
          <a:xfrm>
            <a:off x="4388855" y="4357448"/>
            <a:ext cx="303276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D84DF93-893A-49DA-A86F-9888F8C642F6}"/>
              </a:ext>
            </a:extLst>
          </p:cNvPr>
          <p:cNvCxnSpPr>
            <a:cxnSpLocks/>
          </p:cNvCxnSpPr>
          <p:nvPr/>
        </p:nvCxnSpPr>
        <p:spPr>
          <a:xfrm>
            <a:off x="4388855" y="5023248"/>
            <a:ext cx="303276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371EF38-6995-4C62-AE13-DF3B9B8E0081}"/>
              </a:ext>
            </a:extLst>
          </p:cNvPr>
          <p:cNvSpPr txBox="1"/>
          <p:nvPr/>
        </p:nvSpPr>
        <p:spPr>
          <a:xfrm>
            <a:off x="5294299" y="3817982"/>
            <a:ext cx="12218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GET     /</a:t>
            </a:r>
            <a:endParaRPr 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7DF77C-FAFF-477D-845E-7CA3B7808A24}"/>
              </a:ext>
            </a:extLst>
          </p:cNvPr>
          <p:cNvSpPr txBox="1"/>
          <p:nvPr/>
        </p:nvSpPr>
        <p:spPr>
          <a:xfrm>
            <a:off x="5055611" y="5099848"/>
            <a:ext cx="2069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&lt;html&gt; ... 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506A0A-EF28-479D-B60A-DC711E471CC5}"/>
              </a:ext>
            </a:extLst>
          </p:cNvPr>
          <p:cNvSpPr/>
          <p:nvPr/>
        </p:nvSpPr>
        <p:spPr>
          <a:xfrm>
            <a:off x="9456356" y="4011331"/>
            <a:ext cx="781493" cy="734090"/>
          </a:xfrm>
          <a:prstGeom prst="ellipse">
            <a:avLst/>
          </a:prstGeom>
          <a:blipFill dpi="0" rotWithShape="1">
            <a:blip r:embed="rId6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92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 animBg="1"/>
      <p:bldP spid="18" grpId="1" animBg="1"/>
      <p:bldP spid="18" grpId="2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C13F00-17D3-435E-B1F8-79772095D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501" y="2783144"/>
            <a:ext cx="944484" cy="95065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B0428D0-0C3F-443F-84A5-A41941969D76}"/>
              </a:ext>
            </a:extLst>
          </p:cNvPr>
          <p:cNvSpPr/>
          <p:nvPr/>
        </p:nvSpPr>
        <p:spPr>
          <a:xfrm>
            <a:off x="6814985" y="2783144"/>
            <a:ext cx="359904" cy="391894"/>
          </a:xfrm>
          <a:prstGeom prst="ellipse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A8471F8-87FD-4F25-AD52-46EA2B1323BC}"/>
              </a:ext>
            </a:extLst>
          </p:cNvPr>
          <p:cNvGrpSpPr/>
          <p:nvPr/>
        </p:nvGrpSpPr>
        <p:grpSpPr>
          <a:xfrm>
            <a:off x="751344" y="2934004"/>
            <a:ext cx="701667" cy="776175"/>
            <a:chOff x="2097255" y="2359742"/>
            <a:chExt cx="849975" cy="94023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B5DC822-14EE-4A90-B835-F0BFF8E1BEDB}"/>
                </a:ext>
              </a:extLst>
            </p:cNvPr>
            <p:cNvSpPr/>
            <p:nvPr/>
          </p:nvSpPr>
          <p:spPr>
            <a:xfrm>
              <a:off x="2212258" y="2359742"/>
              <a:ext cx="604684" cy="604684"/>
            </a:xfrm>
            <a:prstGeom prst="rect">
              <a:avLst/>
            </a:prstGeom>
            <a:solidFill>
              <a:srgbClr val="00B050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642886C-75AF-4C61-B799-8CE63E74E13A}"/>
                </a:ext>
              </a:extLst>
            </p:cNvPr>
            <p:cNvSpPr txBox="1"/>
            <p:nvPr/>
          </p:nvSpPr>
          <p:spPr>
            <a:xfrm>
              <a:off x="2097255" y="2964427"/>
              <a:ext cx="849975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Request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9402CDE-9AFB-4122-A6E2-F9C947E114A6}"/>
              </a:ext>
            </a:extLst>
          </p:cNvPr>
          <p:cNvGrpSpPr/>
          <p:nvPr/>
        </p:nvGrpSpPr>
        <p:grpSpPr>
          <a:xfrm>
            <a:off x="6994937" y="2934004"/>
            <a:ext cx="794769" cy="776174"/>
            <a:chOff x="2033221" y="2359742"/>
            <a:chExt cx="962756" cy="94023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AFD664-D530-42D2-A6E6-97385F340923}"/>
                </a:ext>
              </a:extLst>
            </p:cNvPr>
            <p:cNvSpPr/>
            <p:nvPr/>
          </p:nvSpPr>
          <p:spPr>
            <a:xfrm>
              <a:off x="2212258" y="2359742"/>
              <a:ext cx="604684" cy="604684"/>
            </a:xfrm>
            <a:prstGeom prst="rect">
              <a:avLst/>
            </a:prstGeom>
            <a:solidFill>
              <a:schemeClr val="accent2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488CAD7-2A82-4592-A44F-D566A8E8E713}"/>
                </a:ext>
              </a:extLst>
            </p:cNvPr>
            <p:cNvSpPr txBox="1"/>
            <p:nvPr/>
          </p:nvSpPr>
          <p:spPr>
            <a:xfrm>
              <a:off x="2033221" y="2964426"/>
              <a:ext cx="962756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Response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277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1 7.40741E-7 L 0.36732 7.40741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7.40741E-7 L 0.32539 7.40741E-7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6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C13F00-17D3-435E-B1F8-79772095D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492" y="2708262"/>
            <a:ext cx="944485" cy="95065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B0428D0-0C3F-443F-84A5-A41941969D76}"/>
              </a:ext>
            </a:extLst>
          </p:cNvPr>
          <p:cNvSpPr/>
          <p:nvPr/>
        </p:nvSpPr>
        <p:spPr>
          <a:xfrm>
            <a:off x="6736564" y="2712935"/>
            <a:ext cx="359904" cy="391894"/>
          </a:xfrm>
          <a:prstGeom prst="ellipse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A8471F8-87FD-4F25-AD52-46EA2B1323BC}"/>
              </a:ext>
            </a:extLst>
          </p:cNvPr>
          <p:cNvGrpSpPr/>
          <p:nvPr/>
        </p:nvGrpSpPr>
        <p:grpSpPr>
          <a:xfrm>
            <a:off x="477950" y="1739290"/>
            <a:ext cx="713376" cy="4305092"/>
            <a:chOff x="2097255" y="912507"/>
            <a:chExt cx="864159" cy="521504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B5DC822-14EE-4A90-B835-F0BFF8E1BEDB}"/>
                </a:ext>
              </a:extLst>
            </p:cNvPr>
            <p:cNvSpPr/>
            <p:nvPr/>
          </p:nvSpPr>
          <p:spPr>
            <a:xfrm>
              <a:off x="2212258" y="2359742"/>
              <a:ext cx="604684" cy="604684"/>
            </a:xfrm>
            <a:prstGeom prst="rect">
              <a:avLst/>
            </a:prstGeom>
            <a:solidFill>
              <a:srgbClr val="00B050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642886C-75AF-4C61-B799-8CE63E74E13A}"/>
                </a:ext>
              </a:extLst>
            </p:cNvPr>
            <p:cNvSpPr txBox="1"/>
            <p:nvPr/>
          </p:nvSpPr>
          <p:spPr>
            <a:xfrm>
              <a:off x="2097255" y="2964427"/>
              <a:ext cx="849975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Request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7336599-7F6A-4FC6-9505-DC3EDCA08800}"/>
                </a:ext>
              </a:extLst>
            </p:cNvPr>
            <p:cNvSpPr/>
            <p:nvPr/>
          </p:nvSpPr>
          <p:spPr>
            <a:xfrm>
              <a:off x="2212258" y="3706875"/>
              <a:ext cx="604684" cy="604683"/>
            </a:xfrm>
            <a:prstGeom prst="rect">
              <a:avLst/>
            </a:prstGeom>
            <a:solidFill>
              <a:srgbClr val="00B050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7904262-3919-4B65-A504-2ECB907B9328}"/>
                </a:ext>
              </a:extLst>
            </p:cNvPr>
            <p:cNvSpPr txBox="1"/>
            <p:nvPr/>
          </p:nvSpPr>
          <p:spPr>
            <a:xfrm>
              <a:off x="2097255" y="4311560"/>
              <a:ext cx="849975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Request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F8709E1-242F-4B99-8DE4-7E51727ECA65}"/>
                </a:ext>
              </a:extLst>
            </p:cNvPr>
            <p:cNvSpPr/>
            <p:nvPr/>
          </p:nvSpPr>
          <p:spPr>
            <a:xfrm>
              <a:off x="2212258" y="5187317"/>
              <a:ext cx="604684" cy="604683"/>
            </a:xfrm>
            <a:prstGeom prst="rect">
              <a:avLst/>
            </a:prstGeom>
            <a:solidFill>
              <a:srgbClr val="00B050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F9F0D9A-2AF2-48A1-A69E-F2E36C3628AB}"/>
                </a:ext>
              </a:extLst>
            </p:cNvPr>
            <p:cNvSpPr txBox="1"/>
            <p:nvPr/>
          </p:nvSpPr>
          <p:spPr>
            <a:xfrm>
              <a:off x="2097255" y="5792000"/>
              <a:ext cx="849975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Request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D20CCF2-23D7-45DB-BB79-D68996F27437}"/>
                </a:ext>
              </a:extLst>
            </p:cNvPr>
            <p:cNvSpPr/>
            <p:nvPr/>
          </p:nvSpPr>
          <p:spPr>
            <a:xfrm>
              <a:off x="2226442" y="912507"/>
              <a:ext cx="604684" cy="604683"/>
            </a:xfrm>
            <a:prstGeom prst="rect">
              <a:avLst/>
            </a:prstGeom>
            <a:solidFill>
              <a:srgbClr val="00B050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8425BD2-9E79-47B3-B914-E90D050FE21C}"/>
                </a:ext>
              </a:extLst>
            </p:cNvPr>
            <p:cNvSpPr txBox="1"/>
            <p:nvPr/>
          </p:nvSpPr>
          <p:spPr>
            <a:xfrm>
              <a:off x="2111439" y="1517192"/>
              <a:ext cx="849975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Request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9402CDE-9AFB-4122-A6E2-F9C947E114A6}"/>
              </a:ext>
            </a:extLst>
          </p:cNvPr>
          <p:cNvGrpSpPr/>
          <p:nvPr/>
        </p:nvGrpSpPr>
        <p:grpSpPr>
          <a:xfrm>
            <a:off x="6994938" y="1739290"/>
            <a:ext cx="831194" cy="4307378"/>
            <a:chOff x="2033221" y="912506"/>
            <a:chExt cx="1006880" cy="521781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DAFD664-D530-42D2-A6E6-97385F340923}"/>
                </a:ext>
              </a:extLst>
            </p:cNvPr>
            <p:cNvSpPr/>
            <p:nvPr/>
          </p:nvSpPr>
          <p:spPr>
            <a:xfrm>
              <a:off x="2212258" y="2359742"/>
              <a:ext cx="604684" cy="604684"/>
            </a:xfrm>
            <a:prstGeom prst="rect">
              <a:avLst/>
            </a:prstGeom>
            <a:solidFill>
              <a:schemeClr val="accent2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488CAD7-2A82-4592-A44F-D566A8E8E713}"/>
                </a:ext>
              </a:extLst>
            </p:cNvPr>
            <p:cNvSpPr txBox="1"/>
            <p:nvPr/>
          </p:nvSpPr>
          <p:spPr>
            <a:xfrm>
              <a:off x="2033221" y="2964426"/>
              <a:ext cx="962756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Response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84E664D2-75B3-411D-AD0C-1601E5488702}"/>
                </a:ext>
              </a:extLst>
            </p:cNvPr>
            <p:cNvSpPr/>
            <p:nvPr/>
          </p:nvSpPr>
          <p:spPr>
            <a:xfrm>
              <a:off x="2212258" y="912506"/>
              <a:ext cx="604683" cy="604684"/>
            </a:xfrm>
            <a:prstGeom prst="rect">
              <a:avLst/>
            </a:prstGeom>
            <a:solidFill>
              <a:schemeClr val="accent2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9CBD029-F484-43E5-82F8-9E8F3A8BF84E}"/>
                </a:ext>
              </a:extLst>
            </p:cNvPr>
            <p:cNvSpPr txBox="1"/>
            <p:nvPr/>
          </p:nvSpPr>
          <p:spPr>
            <a:xfrm>
              <a:off x="2033221" y="1517190"/>
              <a:ext cx="962756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Response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4AD58FF-DD0E-4E4A-B373-4CBFECC9E73E}"/>
                </a:ext>
              </a:extLst>
            </p:cNvPr>
            <p:cNvSpPr/>
            <p:nvPr/>
          </p:nvSpPr>
          <p:spPr>
            <a:xfrm>
              <a:off x="2255322" y="3773772"/>
              <a:ext cx="604683" cy="604684"/>
            </a:xfrm>
            <a:prstGeom prst="rect">
              <a:avLst/>
            </a:prstGeom>
            <a:solidFill>
              <a:schemeClr val="accent2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7A6CFCB-AC23-4C15-BA7C-F93C8519A870}"/>
                </a:ext>
              </a:extLst>
            </p:cNvPr>
            <p:cNvSpPr txBox="1"/>
            <p:nvPr/>
          </p:nvSpPr>
          <p:spPr>
            <a:xfrm>
              <a:off x="2076285" y="4378456"/>
              <a:ext cx="962756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Response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B22BAC6-BCFF-47F2-8B3F-4D74586A7C78}"/>
                </a:ext>
              </a:extLst>
            </p:cNvPr>
            <p:cNvSpPr/>
            <p:nvPr/>
          </p:nvSpPr>
          <p:spPr>
            <a:xfrm>
              <a:off x="2256382" y="5190087"/>
              <a:ext cx="604683" cy="604684"/>
            </a:xfrm>
            <a:prstGeom prst="rect">
              <a:avLst/>
            </a:prstGeom>
            <a:solidFill>
              <a:schemeClr val="accent2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2B1CA03-1788-4BBC-97C7-743D2977D2F3}"/>
                </a:ext>
              </a:extLst>
            </p:cNvPr>
            <p:cNvSpPr txBox="1"/>
            <p:nvPr/>
          </p:nvSpPr>
          <p:spPr>
            <a:xfrm>
              <a:off x="2077345" y="5794770"/>
              <a:ext cx="962756" cy="3355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Response</a:t>
              </a:r>
            </a:p>
          </p:txBody>
        </p: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AA8B0C33-DA97-430B-B704-DE7720562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493" y="3900995"/>
            <a:ext cx="944484" cy="9506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FED030E5-E38D-4D56-B91C-A10AC19BB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493" y="5093726"/>
            <a:ext cx="944484" cy="95065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6E806AF-0412-4C3F-9661-DFB45A023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492" y="1513548"/>
            <a:ext cx="944485" cy="950658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60122E87-E6E1-4A3B-8F4E-B13187E4E298}"/>
              </a:ext>
            </a:extLst>
          </p:cNvPr>
          <p:cNvSpPr/>
          <p:nvPr/>
        </p:nvSpPr>
        <p:spPr>
          <a:xfrm>
            <a:off x="6732977" y="1512522"/>
            <a:ext cx="359904" cy="391894"/>
          </a:xfrm>
          <a:prstGeom prst="ellipse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0D83190-2588-41A5-9FD3-25662D1B91CE}"/>
              </a:ext>
            </a:extLst>
          </p:cNvPr>
          <p:cNvSpPr/>
          <p:nvPr/>
        </p:nvSpPr>
        <p:spPr>
          <a:xfrm>
            <a:off x="6732977" y="3907649"/>
            <a:ext cx="359904" cy="391894"/>
          </a:xfrm>
          <a:prstGeom prst="ellipse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2A1652C-E1B2-49A3-BB7F-273AD13B9400}"/>
              </a:ext>
            </a:extLst>
          </p:cNvPr>
          <p:cNvSpPr/>
          <p:nvPr/>
        </p:nvSpPr>
        <p:spPr>
          <a:xfrm>
            <a:off x="6732977" y="5095526"/>
            <a:ext cx="359904" cy="391894"/>
          </a:xfrm>
          <a:prstGeom prst="ellipse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00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1 -1.11111E-6 L 0.36732 -1.11111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59259E-6 L 0.32539 -2.59259E-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6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6" grpId="0" animBg="1"/>
      <p:bldP spid="47" grpId="0" animBg="1"/>
      <p:bldP spid="4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036EE161-1E5D-44DE-BA00-CC01C76CBA5C}"/>
              </a:ext>
            </a:extLst>
          </p:cNvPr>
          <p:cNvGrpSpPr/>
          <p:nvPr/>
        </p:nvGrpSpPr>
        <p:grpSpPr>
          <a:xfrm>
            <a:off x="1934149" y="1669694"/>
            <a:ext cx="4114800" cy="2960934"/>
            <a:chOff x="1450428" y="1023308"/>
            <a:chExt cx="4114800" cy="296093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D67699C-DE09-43D0-9328-10DF533D50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520465" y="2168416"/>
              <a:ext cx="828675" cy="2667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4D549E7-BA8E-4248-A65E-F85C4A5B9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099266" y="2168416"/>
              <a:ext cx="828675" cy="2667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53F379C-FD54-4623-A038-FA9C7ED4B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678065" y="2168416"/>
              <a:ext cx="828675" cy="2667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083409E-A542-4868-8D29-997A13A9D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256864" y="2168416"/>
              <a:ext cx="828675" cy="2667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E54F124-09B0-4799-B6D1-B08E4254E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835663" y="2168416"/>
              <a:ext cx="828675" cy="2667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1A85E2C-6EC7-429C-9F5F-1D823DF9C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414462" y="2168416"/>
              <a:ext cx="828675" cy="2667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BE2340-909F-46BE-A02A-A734EB90B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520464" y="3114348"/>
              <a:ext cx="828675" cy="2667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6B8C736-7BD1-4E5A-B040-75105B237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099265" y="3114348"/>
              <a:ext cx="828675" cy="2667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4092806-C8D1-4042-AA98-6DDFAC2F0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678064" y="3114348"/>
              <a:ext cx="828675" cy="2667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4FB2CEB-8B0A-469D-AE56-3941A50214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256863" y="3114348"/>
              <a:ext cx="828675" cy="2667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51A1E8D-AC58-40BF-8A71-1CEF69789B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835662" y="3114348"/>
              <a:ext cx="828675" cy="2667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DA5CBEE-3248-46F5-9028-414291FCA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414461" y="3114348"/>
              <a:ext cx="828675" cy="266700"/>
            </a:xfrm>
            <a:prstGeom prst="rect">
              <a:avLst/>
            </a:prstGeom>
          </p:spPr>
        </p:pic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BC6584E-E581-4192-BF36-E3376BCA3B9D}"/>
                </a:ext>
              </a:extLst>
            </p:cNvPr>
            <p:cNvSpPr/>
            <p:nvPr/>
          </p:nvSpPr>
          <p:spPr>
            <a:xfrm>
              <a:off x="1450428" y="1608083"/>
              <a:ext cx="4114800" cy="2376159"/>
            </a:xfrm>
            <a:prstGeom prst="roundRect">
              <a:avLst/>
            </a:prstGeom>
            <a:noFill/>
            <a:ln w="762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74790C69-7A7D-450C-A2FF-C8E83C9F4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941663" y="2168417"/>
              <a:ext cx="828675" cy="2667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2D4163D-C0EC-416A-8AC3-79537C10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362860" y="2175315"/>
              <a:ext cx="828675" cy="2667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DDA111E-1AAF-483E-AFB9-51210D08E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784056" y="2168416"/>
              <a:ext cx="828675" cy="2667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2681959-5CC0-4493-B8D6-02B176607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966036" y="3114348"/>
              <a:ext cx="828675" cy="2667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3497A693-3A70-4E6E-B7D0-4DC1E9E7D5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362860" y="3114349"/>
              <a:ext cx="828675" cy="26670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33C4361-C97D-48A2-A9E3-4F3A34EB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788438" y="3116564"/>
              <a:ext cx="828675" cy="2667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21D3511-0EDD-4E21-B2C7-B03AD167ADC7}"/>
                </a:ext>
              </a:extLst>
            </p:cNvPr>
            <p:cNvSpPr txBox="1"/>
            <p:nvPr/>
          </p:nvSpPr>
          <p:spPr>
            <a:xfrm>
              <a:off x="3008092" y="1023308"/>
              <a:ext cx="127772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Server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7066127"/>
      </p:ext>
    </p:extLst>
  </p:cSld>
  <p:clrMapOvr>
    <a:masterClrMapping/>
  </p:clrMapOvr>
  <p:transition spd="slow">
    <p:push dir="r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036EE161-1E5D-44DE-BA00-CC01C76CBA5C}"/>
              </a:ext>
            </a:extLst>
          </p:cNvPr>
          <p:cNvGrpSpPr/>
          <p:nvPr/>
        </p:nvGrpSpPr>
        <p:grpSpPr>
          <a:xfrm>
            <a:off x="1934149" y="1669694"/>
            <a:ext cx="4114800" cy="2960934"/>
            <a:chOff x="1450428" y="1023308"/>
            <a:chExt cx="4114800" cy="296093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D67699C-DE09-43D0-9328-10DF533D50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520465" y="2168416"/>
              <a:ext cx="828675" cy="2667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4D549E7-BA8E-4248-A65E-F85C4A5B9F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099266" y="2168416"/>
              <a:ext cx="828675" cy="2667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53F379C-FD54-4623-A038-FA9C7ED4B7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678065" y="2168416"/>
              <a:ext cx="828675" cy="2667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083409E-A542-4868-8D29-997A13A9D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256864" y="2168416"/>
              <a:ext cx="828675" cy="2667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E54F124-09B0-4799-B6D1-B08E4254E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835663" y="2168416"/>
              <a:ext cx="828675" cy="2667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1A85E2C-6EC7-429C-9F5F-1D823DF9CE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414462" y="2168416"/>
              <a:ext cx="828675" cy="2667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5BE2340-909F-46BE-A02A-A734EB90B9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520464" y="3114348"/>
              <a:ext cx="828675" cy="2667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6B8C736-7BD1-4E5A-B040-75105B237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099265" y="3114348"/>
              <a:ext cx="828675" cy="2667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4092806-C8D1-4042-AA98-6DDFAC2F0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678064" y="3114348"/>
              <a:ext cx="828675" cy="2667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4FB2CEB-8B0A-469D-AE56-3941A50214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256863" y="3114348"/>
              <a:ext cx="828675" cy="2667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51A1E8D-AC58-40BF-8A71-1CEF69789B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835662" y="3114348"/>
              <a:ext cx="828675" cy="2667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DA5CBEE-3248-46F5-9028-414291FCA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414461" y="3114348"/>
              <a:ext cx="828675" cy="266700"/>
            </a:xfrm>
            <a:prstGeom prst="rect">
              <a:avLst/>
            </a:prstGeom>
          </p:spPr>
        </p:pic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BC6584E-E581-4192-BF36-E3376BCA3B9D}"/>
                </a:ext>
              </a:extLst>
            </p:cNvPr>
            <p:cNvSpPr/>
            <p:nvPr/>
          </p:nvSpPr>
          <p:spPr>
            <a:xfrm>
              <a:off x="1450428" y="1608083"/>
              <a:ext cx="4114800" cy="2376159"/>
            </a:xfrm>
            <a:prstGeom prst="roundRect">
              <a:avLst/>
            </a:prstGeom>
            <a:noFill/>
            <a:ln w="762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74790C69-7A7D-450C-A2FF-C8E83C9F4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941663" y="2168417"/>
              <a:ext cx="828675" cy="2667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2D4163D-C0EC-416A-8AC3-79537C10A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362860" y="2175315"/>
              <a:ext cx="828675" cy="2667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DDA111E-1AAF-483E-AFB9-51210D08E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784056" y="2168416"/>
              <a:ext cx="828675" cy="2667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2681959-5CC0-4493-B8D6-02B176607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966036" y="3114348"/>
              <a:ext cx="828675" cy="2667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3497A693-3A70-4E6E-B7D0-4DC1E9E7D5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362860" y="3114349"/>
              <a:ext cx="828675" cy="26670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33C4361-C97D-48A2-A9E3-4F3A34EB1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788438" y="3116564"/>
              <a:ext cx="828675" cy="2667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21D3511-0EDD-4E21-B2C7-B03AD167ADC7}"/>
                </a:ext>
              </a:extLst>
            </p:cNvPr>
            <p:cNvSpPr txBox="1"/>
            <p:nvPr/>
          </p:nvSpPr>
          <p:spPr>
            <a:xfrm>
              <a:off x="3008092" y="1023308"/>
              <a:ext cx="127772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Server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BA18F9D-2D48-4431-ACEB-7921E1655816}"/>
              </a:ext>
            </a:extLst>
          </p:cNvPr>
          <p:cNvGrpSpPr/>
          <p:nvPr/>
        </p:nvGrpSpPr>
        <p:grpSpPr>
          <a:xfrm>
            <a:off x="6600742" y="1653928"/>
            <a:ext cx="4114800" cy="2960934"/>
            <a:chOff x="1450428" y="1023308"/>
            <a:chExt cx="4114800" cy="2960934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65940EF-E0A5-4E4E-82AA-8F72163C6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520465" y="2168416"/>
              <a:ext cx="828675" cy="26670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12DAE0CC-9AC2-48FE-9B55-6AC8300AA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099266" y="2168416"/>
              <a:ext cx="828675" cy="2667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49267DD4-F639-45AE-AD47-80DA78ED9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678065" y="2168416"/>
              <a:ext cx="828675" cy="2667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F7013B8-B406-4620-9F77-B8F43A7EC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256864" y="2168416"/>
              <a:ext cx="828675" cy="26670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2F55A19-1EAA-4D58-BAD4-AE2D5BBF77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835663" y="2168416"/>
              <a:ext cx="828675" cy="2667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5AD6D964-C737-47BD-957A-AD3B7435E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414462" y="2168416"/>
              <a:ext cx="828675" cy="2667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D496DF3-6353-4285-8D7B-51F46334C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520464" y="3114348"/>
              <a:ext cx="828675" cy="2667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E8C55BD-9521-4E8F-90EC-AB2E74412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099265" y="3114348"/>
              <a:ext cx="828675" cy="2667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BE56186B-66D0-4D90-A86C-BBB367949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678064" y="3114348"/>
              <a:ext cx="828675" cy="26670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44661335-093A-4AEA-A111-8F95ABC19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256863" y="3114348"/>
              <a:ext cx="828675" cy="2667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C5A2AE15-BB39-4443-BDCA-DCEEBE6F8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835662" y="3114348"/>
              <a:ext cx="828675" cy="2667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56D38349-1C8E-429E-A3E6-DF83F18866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1414461" y="3114348"/>
              <a:ext cx="828675" cy="266700"/>
            </a:xfrm>
            <a:prstGeom prst="rect">
              <a:avLst/>
            </a:prstGeom>
          </p:spPr>
        </p:pic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30942361-2AB9-4477-B091-E642AD7D75C7}"/>
                </a:ext>
              </a:extLst>
            </p:cNvPr>
            <p:cNvSpPr/>
            <p:nvPr/>
          </p:nvSpPr>
          <p:spPr>
            <a:xfrm>
              <a:off x="1450428" y="1608083"/>
              <a:ext cx="4114800" cy="2376159"/>
            </a:xfrm>
            <a:prstGeom prst="roundRect">
              <a:avLst/>
            </a:prstGeom>
            <a:noFill/>
            <a:ln w="762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403DEDA6-27F6-4D9E-8C86-4E6A8FF42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941663" y="2168417"/>
              <a:ext cx="828675" cy="266700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38EBAD6B-9498-4916-A141-8AC0079A03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362860" y="2175315"/>
              <a:ext cx="828675" cy="26670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334ABBC7-EC88-422D-848F-46F003716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784056" y="2168416"/>
              <a:ext cx="828675" cy="2667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0E4588FE-B827-4ED8-8442-6F68549A2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3966036" y="3114348"/>
              <a:ext cx="828675" cy="2667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9A9346D-73A2-4F28-AAFA-A37090836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362860" y="3114349"/>
              <a:ext cx="828675" cy="26670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3ED79A7D-87B8-40FC-9B7F-6436FA360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4788438" y="3116564"/>
              <a:ext cx="828675" cy="266700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D348190-CA27-44EF-900A-EBC75C04DBD8}"/>
                </a:ext>
              </a:extLst>
            </p:cNvPr>
            <p:cNvSpPr txBox="1"/>
            <p:nvPr/>
          </p:nvSpPr>
          <p:spPr>
            <a:xfrm>
              <a:off x="3008092" y="1023308"/>
              <a:ext cx="127772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Server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9411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0BCF7-1E96-45BE-BB6F-82A65C51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4CAFD-686A-4839-A936-20AA621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554" y="1799324"/>
            <a:ext cx="2527738" cy="1242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F034C-7D59-4FFF-A2D1-FE8F7E1DB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551" y="3815871"/>
            <a:ext cx="2527741" cy="124280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FE76-8F92-42D5-8D30-8AF425F22BD4}"/>
              </a:ext>
            </a:extLst>
          </p:cNvPr>
          <p:cNvSpPr/>
          <p:nvPr/>
        </p:nvSpPr>
        <p:spPr>
          <a:xfrm>
            <a:off x="-1095704" y="1551032"/>
            <a:ext cx="2191407" cy="3862552"/>
          </a:xfrm>
          <a:prstGeom prst="round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/>
            <a:r>
              <a:rPr lang="en-US" sz="4000" dirty="0" err="1"/>
              <a:t>Tyre</a:t>
            </a:r>
            <a:r>
              <a:rPr lang="en-US" sz="4000" dirty="0"/>
              <a:t> Shop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8DC95CF4-B489-409E-B622-4FE1CE900F97}"/>
              </a:ext>
            </a:extLst>
          </p:cNvPr>
          <p:cNvSpPr/>
          <p:nvPr/>
        </p:nvSpPr>
        <p:spPr>
          <a:xfrm>
            <a:off x="1179523" y="3305897"/>
            <a:ext cx="337382" cy="352822"/>
          </a:xfrm>
          <a:prstGeom prst="smileyFace">
            <a:avLst/>
          </a:prstGeom>
          <a:solidFill>
            <a:srgbClr val="86FFFB"/>
          </a:solidFill>
          <a:ln>
            <a:solidFill>
              <a:srgbClr val="3E4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47FB-FE17-4E53-93A6-52CDD2ED2894}"/>
              </a:ext>
            </a:extLst>
          </p:cNvPr>
          <p:cNvSpPr txBox="1"/>
          <p:nvPr/>
        </p:nvSpPr>
        <p:spPr>
          <a:xfrm>
            <a:off x="3845832" y="365125"/>
            <a:ext cx="4500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Synchronous / blocking </a:t>
            </a:r>
          </a:p>
        </p:txBody>
      </p:sp>
    </p:spTree>
    <p:extLst>
      <p:ext uri="{BB962C8B-B14F-4D97-AF65-F5344CB8AC3E}">
        <p14:creationId xmlns:p14="http://schemas.microsoft.com/office/powerpoint/2010/main" val="3886929332"/>
      </p:ext>
    </p:extLst>
  </p:cSld>
  <p:clrMapOvr>
    <a:masterClrMapping/>
  </p:clrMapOvr>
  <p:transition spd="slow">
    <p:push dir="u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0BCF7-1E96-45BE-BB6F-82A65C51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4CAFD-686A-4839-A936-20AA621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554" y="1799324"/>
            <a:ext cx="2527738" cy="1242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F034C-7D59-4FFF-A2D1-FE8F7E1DB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551" y="3815871"/>
            <a:ext cx="2527741" cy="124280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FE76-8F92-42D5-8D30-8AF425F22BD4}"/>
              </a:ext>
            </a:extLst>
          </p:cNvPr>
          <p:cNvSpPr/>
          <p:nvPr/>
        </p:nvSpPr>
        <p:spPr>
          <a:xfrm>
            <a:off x="-1095704" y="1551032"/>
            <a:ext cx="2191407" cy="3862552"/>
          </a:xfrm>
          <a:prstGeom prst="round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/>
            <a:r>
              <a:rPr lang="en-US" sz="4000" dirty="0" err="1"/>
              <a:t>Tyre</a:t>
            </a:r>
            <a:r>
              <a:rPr lang="en-US" sz="4000" dirty="0"/>
              <a:t> Shop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8DC95CF4-B489-409E-B622-4FE1CE900F97}"/>
              </a:ext>
            </a:extLst>
          </p:cNvPr>
          <p:cNvSpPr/>
          <p:nvPr/>
        </p:nvSpPr>
        <p:spPr>
          <a:xfrm>
            <a:off x="5049169" y="2400457"/>
            <a:ext cx="337382" cy="352822"/>
          </a:xfrm>
          <a:prstGeom prst="smileyFace">
            <a:avLst/>
          </a:prstGeom>
          <a:solidFill>
            <a:srgbClr val="86FFFB"/>
          </a:solidFill>
          <a:ln>
            <a:solidFill>
              <a:srgbClr val="3E4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47FB-FE17-4E53-93A6-52CDD2ED2894}"/>
              </a:ext>
            </a:extLst>
          </p:cNvPr>
          <p:cNvSpPr txBox="1"/>
          <p:nvPr/>
        </p:nvSpPr>
        <p:spPr>
          <a:xfrm>
            <a:off x="3845832" y="365125"/>
            <a:ext cx="4500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Synchronous / blocking </a:t>
            </a:r>
          </a:p>
        </p:txBody>
      </p:sp>
    </p:spTree>
    <p:extLst>
      <p:ext uri="{BB962C8B-B14F-4D97-AF65-F5344CB8AC3E}">
        <p14:creationId xmlns:p14="http://schemas.microsoft.com/office/powerpoint/2010/main" val="2696284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0BCF7-1E96-45BE-BB6F-82A65C51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4CAFD-686A-4839-A936-20AA621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554" y="1799324"/>
            <a:ext cx="2527738" cy="1242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F034C-7D59-4FFF-A2D1-FE8F7E1DB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551" y="3815871"/>
            <a:ext cx="2527741" cy="124280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FE76-8F92-42D5-8D30-8AF425F22BD4}"/>
              </a:ext>
            </a:extLst>
          </p:cNvPr>
          <p:cNvSpPr/>
          <p:nvPr/>
        </p:nvSpPr>
        <p:spPr>
          <a:xfrm>
            <a:off x="-1095704" y="1551032"/>
            <a:ext cx="2191407" cy="3862552"/>
          </a:xfrm>
          <a:prstGeom prst="round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/>
            <a:r>
              <a:rPr lang="en-US" sz="4000" dirty="0" err="1"/>
              <a:t>Tyre</a:t>
            </a:r>
            <a:r>
              <a:rPr lang="en-US" sz="4000" dirty="0"/>
              <a:t> Shop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8DC95CF4-B489-409E-B622-4FE1CE900F97}"/>
              </a:ext>
            </a:extLst>
          </p:cNvPr>
          <p:cNvSpPr/>
          <p:nvPr/>
        </p:nvSpPr>
        <p:spPr>
          <a:xfrm>
            <a:off x="1202883" y="3252589"/>
            <a:ext cx="337382" cy="352822"/>
          </a:xfrm>
          <a:prstGeom prst="smileyFace">
            <a:avLst/>
          </a:prstGeom>
          <a:solidFill>
            <a:srgbClr val="86FFFB"/>
          </a:solidFill>
          <a:ln>
            <a:solidFill>
              <a:srgbClr val="3E4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47FB-FE17-4E53-93A6-52CDD2ED2894}"/>
              </a:ext>
            </a:extLst>
          </p:cNvPr>
          <p:cNvSpPr txBox="1"/>
          <p:nvPr/>
        </p:nvSpPr>
        <p:spPr>
          <a:xfrm>
            <a:off x="3845832" y="365125"/>
            <a:ext cx="4500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Synchronous / blocking </a:t>
            </a:r>
          </a:p>
        </p:txBody>
      </p:sp>
      <p:sp>
        <p:nvSpPr>
          <p:cNvPr id="3" name="Flowchart: Summing Junction 2">
            <a:extLst>
              <a:ext uri="{FF2B5EF4-FFF2-40B4-BE49-F238E27FC236}">
                <a16:creationId xmlns:a16="http://schemas.microsoft.com/office/drawing/2014/main" id="{18AA494C-C19D-4A8F-A2E2-F0304A477786}"/>
              </a:ext>
            </a:extLst>
          </p:cNvPr>
          <p:cNvSpPr/>
          <p:nvPr/>
        </p:nvSpPr>
        <p:spPr>
          <a:xfrm>
            <a:off x="6269719" y="3953428"/>
            <a:ext cx="967692" cy="967692"/>
          </a:xfrm>
          <a:prstGeom prst="flowChartSummingJunction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19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1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D7D3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AFA36D-FEFE-4F4F-8C45-B6E5482EF560}"/>
              </a:ext>
            </a:extLst>
          </p:cNvPr>
          <p:cNvSpPr txBox="1"/>
          <p:nvPr/>
        </p:nvSpPr>
        <p:spPr>
          <a:xfrm>
            <a:off x="648959" y="1013595"/>
            <a:ext cx="1170833" cy="483081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US" sz="5400" b="1" spc="-300" dirty="0">
                <a:solidFill>
                  <a:schemeClr val="accent6">
                    <a:lumMod val="75000"/>
                  </a:schemeClr>
                </a:solidFill>
              </a:rPr>
              <a:t>MERNG</a:t>
            </a:r>
            <a:endParaRPr lang="en-US" sz="1600" b="1" spc="-3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19542-DC3D-4F40-9A6F-EFF4677C681B}"/>
              </a:ext>
            </a:extLst>
          </p:cNvPr>
          <p:cNvSpPr txBox="1"/>
          <p:nvPr/>
        </p:nvSpPr>
        <p:spPr>
          <a:xfrm>
            <a:off x="1278619" y="1162186"/>
            <a:ext cx="314188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ongoDB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4E17B-4AA4-4A2D-B7D4-5023386698E5}"/>
              </a:ext>
            </a:extLst>
          </p:cNvPr>
          <p:cNvSpPr txBox="1"/>
          <p:nvPr/>
        </p:nvSpPr>
        <p:spPr>
          <a:xfrm>
            <a:off x="1234375" y="2085516"/>
            <a:ext cx="341818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xpressJS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B79699-E08C-4789-AF3B-B15D040E02B6}"/>
              </a:ext>
            </a:extLst>
          </p:cNvPr>
          <p:cNvSpPr txBox="1"/>
          <p:nvPr/>
        </p:nvSpPr>
        <p:spPr>
          <a:xfrm>
            <a:off x="1234375" y="3041630"/>
            <a:ext cx="265649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eactJS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1E8CB6-E035-4193-BC43-D6FC7B05754A}"/>
              </a:ext>
            </a:extLst>
          </p:cNvPr>
          <p:cNvSpPr txBox="1"/>
          <p:nvPr/>
        </p:nvSpPr>
        <p:spPr>
          <a:xfrm>
            <a:off x="1234375" y="3963711"/>
            <a:ext cx="2451312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odeJS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CC90D9-7F2B-4FC3-B4DD-81B4AFAEC720}"/>
              </a:ext>
            </a:extLst>
          </p:cNvPr>
          <p:cNvSpPr txBox="1"/>
          <p:nvPr/>
        </p:nvSpPr>
        <p:spPr>
          <a:xfrm>
            <a:off x="1234375" y="4885792"/>
            <a:ext cx="2965107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raphQL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CF69C1A-DAD9-4013-89A2-28DE5FBB533E}"/>
              </a:ext>
            </a:extLst>
          </p:cNvPr>
          <p:cNvSpPr/>
          <p:nvPr/>
        </p:nvSpPr>
        <p:spPr>
          <a:xfrm>
            <a:off x="5423339" y="1162186"/>
            <a:ext cx="5827082" cy="3042745"/>
          </a:xfrm>
          <a:prstGeom prst="wedgeRoundRectCallout">
            <a:avLst>
              <a:gd name="adj1" fmla="val -68510"/>
              <a:gd name="adj2" fmla="val 25194"/>
              <a:gd name="adj3" fmla="val 16667"/>
            </a:avLst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React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is a free and open-source front-end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JavaScript library 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for building user interfaces based on UI components. React can be used as a base in the development of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single-page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or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mobile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applications.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65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0BCF7-1E96-45BE-BB6F-82A65C51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4CAFD-686A-4839-A936-20AA621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554" y="1799324"/>
            <a:ext cx="2527738" cy="1242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F034C-7D59-4FFF-A2D1-FE8F7E1DB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551" y="3815871"/>
            <a:ext cx="2527741" cy="124280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FE76-8F92-42D5-8D30-8AF425F22BD4}"/>
              </a:ext>
            </a:extLst>
          </p:cNvPr>
          <p:cNvSpPr/>
          <p:nvPr/>
        </p:nvSpPr>
        <p:spPr>
          <a:xfrm>
            <a:off x="-1095704" y="1551032"/>
            <a:ext cx="2191407" cy="3862552"/>
          </a:xfrm>
          <a:prstGeom prst="round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/>
            <a:r>
              <a:rPr lang="en-US" sz="4000" dirty="0" err="1"/>
              <a:t>Tyre</a:t>
            </a:r>
            <a:r>
              <a:rPr lang="en-US" sz="4000" dirty="0"/>
              <a:t> Shop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8DC95CF4-B489-409E-B622-4FE1CE900F97}"/>
              </a:ext>
            </a:extLst>
          </p:cNvPr>
          <p:cNvSpPr/>
          <p:nvPr/>
        </p:nvSpPr>
        <p:spPr>
          <a:xfrm>
            <a:off x="1179523" y="3305897"/>
            <a:ext cx="337382" cy="352822"/>
          </a:xfrm>
          <a:prstGeom prst="smileyFace">
            <a:avLst/>
          </a:prstGeom>
          <a:solidFill>
            <a:srgbClr val="86FFFB"/>
          </a:solidFill>
          <a:ln>
            <a:solidFill>
              <a:srgbClr val="3E4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47FB-FE17-4E53-93A6-52CDD2ED2894}"/>
              </a:ext>
            </a:extLst>
          </p:cNvPr>
          <p:cNvSpPr txBox="1"/>
          <p:nvPr/>
        </p:nvSpPr>
        <p:spPr>
          <a:xfrm>
            <a:off x="2901950" y="365125"/>
            <a:ext cx="638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Asynchronous / Non-blocking </a:t>
            </a:r>
          </a:p>
        </p:txBody>
      </p:sp>
    </p:spTree>
    <p:extLst>
      <p:ext uri="{BB962C8B-B14F-4D97-AF65-F5344CB8AC3E}">
        <p14:creationId xmlns:p14="http://schemas.microsoft.com/office/powerpoint/2010/main" val="630550532"/>
      </p:ext>
    </p:extLst>
  </p:cSld>
  <p:clrMapOvr>
    <a:masterClrMapping/>
  </p:clrMapOvr>
  <p:transition spd="slow">
    <p:push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0BCF7-1E96-45BE-BB6F-82A65C51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4CAFD-686A-4839-A936-20AA621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554" y="1799324"/>
            <a:ext cx="2527738" cy="1242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F034C-7D59-4FFF-A2D1-FE8F7E1DB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551" y="3815871"/>
            <a:ext cx="2527741" cy="124280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FE76-8F92-42D5-8D30-8AF425F22BD4}"/>
              </a:ext>
            </a:extLst>
          </p:cNvPr>
          <p:cNvSpPr/>
          <p:nvPr/>
        </p:nvSpPr>
        <p:spPr>
          <a:xfrm>
            <a:off x="-1095704" y="1551032"/>
            <a:ext cx="2191407" cy="3862552"/>
          </a:xfrm>
          <a:prstGeom prst="round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/>
            <a:r>
              <a:rPr lang="en-US" sz="4000" dirty="0" err="1"/>
              <a:t>Tyre</a:t>
            </a:r>
            <a:r>
              <a:rPr lang="en-US" sz="4000" dirty="0"/>
              <a:t> Shop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8DC95CF4-B489-409E-B622-4FE1CE900F97}"/>
              </a:ext>
            </a:extLst>
          </p:cNvPr>
          <p:cNvSpPr/>
          <p:nvPr/>
        </p:nvSpPr>
        <p:spPr>
          <a:xfrm>
            <a:off x="5143674" y="2380812"/>
            <a:ext cx="337382" cy="352822"/>
          </a:xfrm>
          <a:prstGeom prst="smileyFace">
            <a:avLst/>
          </a:prstGeom>
          <a:solidFill>
            <a:srgbClr val="86FFFB"/>
          </a:solidFill>
          <a:ln>
            <a:solidFill>
              <a:srgbClr val="3E4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47FB-FE17-4E53-93A6-52CDD2ED2894}"/>
              </a:ext>
            </a:extLst>
          </p:cNvPr>
          <p:cNvSpPr txBox="1"/>
          <p:nvPr/>
        </p:nvSpPr>
        <p:spPr>
          <a:xfrm>
            <a:off x="2901950" y="365125"/>
            <a:ext cx="638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Asynchronous / Non-blocking </a:t>
            </a:r>
          </a:p>
        </p:txBody>
      </p:sp>
    </p:spTree>
    <p:extLst>
      <p:ext uri="{BB962C8B-B14F-4D97-AF65-F5344CB8AC3E}">
        <p14:creationId xmlns:p14="http://schemas.microsoft.com/office/powerpoint/2010/main" val="2313427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0BCF7-1E96-45BE-BB6F-82A65C51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4CAFD-686A-4839-A936-20AA621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554" y="1799324"/>
            <a:ext cx="2527738" cy="1242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F034C-7D59-4FFF-A2D1-FE8F7E1DB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551" y="3815871"/>
            <a:ext cx="2527741" cy="124280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FE76-8F92-42D5-8D30-8AF425F22BD4}"/>
              </a:ext>
            </a:extLst>
          </p:cNvPr>
          <p:cNvSpPr/>
          <p:nvPr/>
        </p:nvSpPr>
        <p:spPr>
          <a:xfrm>
            <a:off x="-1095704" y="1551032"/>
            <a:ext cx="2191407" cy="3862552"/>
          </a:xfrm>
          <a:prstGeom prst="round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/>
            <a:r>
              <a:rPr lang="en-US" sz="4000" dirty="0" err="1"/>
              <a:t>Tyre</a:t>
            </a:r>
            <a:r>
              <a:rPr lang="en-US" sz="4000" dirty="0"/>
              <a:t> Shop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8DC95CF4-B489-409E-B622-4FE1CE900F97}"/>
              </a:ext>
            </a:extLst>
          </p:cNvPr>
          <p:cNvSpPr/>
          <p:nvPr/>
        </p:nvSpPr>
        <p:spPr>
          <a:xfrm>
            <a:off x="1170025" y="3305897"/>
            <a:ext cx="337382" cy="352822"/>
          </a:xfrm>
          <a:prstGeom prst="smileyFace">
            <a:avLst/>
          </a:prstGeom>
          <a:solidFill>
            <a:srgbClr val="86FFFB"/>
          </a:solidFill>
          <a:ln>
            <a:solidFill>
              <a:srgbClr val="3E4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47FB-FE17-4E53-93A6-52CDD2ED2894}"/>
              </a:ext>
            </a:extLst>
          </p:cNvPr>
          <p:cNvSpPr txBox="1"/>
          <p:nvPr/>
        </p:nvSpPr>
        <p:spPr>
          <a:xfrm>
            <a:off x="2901950" y="365125"/>
            <a:ext cx="638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Asynchronous / Non-blocking </a:t>
            </a:r>
          </a:p>
        </p:txBody>
      </p:sp>
    </p:spTree>
    <p:extLst>
      <p:ext uri="{BB962C8B-B14F-4D97-AF65-F5344CB8AC3E}">
        <p14:creationId xmlns:p14="http://schemas.microsoft.com/office/powerpoint/2010/main" val="926376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0BCF7-1E96-45BE-BB6F-82A65C51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4CAFD-686A-4839-A936-20AA621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554" y="1799324"/>
            <a:ext cx="2527738" cy="1242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F034C-7D59-4FFF-A2D1-FE8F7E1DB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551" y="3815871"/>
            <a:ext cx="2527741" cy="124280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FE76-8F92-42D5-8D30-8AF425F22BD4}"/>
              </a:ext>
            </a:extLst>
          </p:cNvPr>
          <p:cNvSpPr/>
          <p:nvPr/>
        </p:nvSpPr>
        <p:spPr>
          <a:xfrm>
            <a:off x="-1095704" y="1551032"/>
            <a:ext cx="2191407" cy="3862552"/>
          </a:xfrm>
          <a:prstGeom prst="round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/>
            <a:r>
              <a:rPr lang="en-US" sz="4000" dirty="0" err="1"/>
              <a:t>Tyre</a:t>
            </a:r>
            <a:r>
              <a:rPr lang="en-US" sz="4000" dirty="0"/>
              <a:t> Shop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8DC95CF4-B489-409E-B622-4FE1CE900F97}"/>
              </a:ext>
            </a:extLst>
          </p:cNvPr>
          <p:cNvSpPr/>
          <p:nvPr/>
        </p:nvSpPr>
        <p:spPr>
          <a:xfrm>
            <a:off x="5049169" y="4260863"/>
            <a:ext cx="337382" cy="352822"/>
          </a:xfrm>
          <a:prstGeom prst="smileyFace">
            <a:avLst/>
          </a:prstGeom>
          <a:solidFill>
            <a:srgbClr val="86FFFB"/>
          </a:solidFill>
          <a:ln>
            <a:solidFill>
              <a:srgbClr val="3E4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47FB-FE17-4E53-93A6-52CDD2ED2894}"/>
              </a:ext>
            </a:extLst>
          </p:cNvPr>
          <p:cNvSpPr txBox="1"/>
          <p:nvPr/>
        </p:nvSpPr>
        <p:spPr>
          <a:xfrm>
            <a:off x="2901950" y="365125"/>
            <a:ext cx="638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Asynchronous / Non-blocking </a:t>
            </a:r>
          </a:p>
        </p:txBody>
      </p:sp>
    </p:spTree>
    <p:extLst>
      <p:ext uri="{BB962C8B-B14F-4D97-AF65-F5344CB8AC3E}">
        <p14:creationId xmlns:p14="http://schemas.microsoft.com/office/powerpoint/2010/main" val="2323427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0BCF7-1E96-45BE-BB6F-82A65C51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4CAFD-686A-4839-A936-20AA621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554" y="1799324"/>
            <a:ext cx="2527738" cy="1242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F034C-7D59-4FFF-A2D1-FE8F7E1DBD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551" y="3815871"/>
            <a:ext cx="2527741" cy="124280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FE76-8F92-42D5-8D30-8AF425F22BD4}"/>
              </a:ext>
            </a:extLst>
          </p:cNvPr>
          <p:cNvSpPr/>
          <p:nvPr/>
        </p:nvSpPr>
        <p:spPr>
          <a:xfrm>
            <a:off x="-1095704" y="1551032"/>
            <a:ext cx="2191407" cy="3862552"/>
          </a:xfrm>
          <a:prstGeom prst="round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/>
            <a:r>
              <a:rPr lang="en-US" sz="4000" dirty="0" err="1"/>
              <a:t>Tyre</a:t>
            </a:r>
            <a:r>
              <a:rPr lang="en-US" sz="4000" dirty="0"/>
              <a:t> Shop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8DC95CF4-B489-409E-B622-4FE1CE900F97}"/>
              </a:ext>
            </a:extLst>
          </p:cNvPr>
          <p:cNvSpPr/>
          <p:nvPr/>
        </p:nvSpPr>
        <p:spPr>
          <a:xfrm>
            <a:off x="1246426" y="3305897"/>
            <a:ext cx="337382" cy="352822"/>
          </a:xfrm>
          <a:prstGeom prst="smileyFace">
            <a:avLst/>
          </a:prstGeom>
          <a:solidFill>
            <a:srgbClr val="86FFFB"/>
          </a:solidFill>
          <a:ln>
            <a:solidFill>
              <a:srgbClr val="3E41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47FB-FE17-4E53-93A6-52CDD2ED2894}"/>
              </a:ext>
            </a:extLst>
          </p:cNvPr>
          <p:cNvSpPr txBox="1"/>
          <p:nvPr/>
        </p:nvSpPr>
        <p:spPr>
          <a:xfrm>
            <a:off x="2901950" y="365125"/>
            <a:ext cx="638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Asynchronous / Non-blocking </a:t>
            </a:r>
          </a:p>
        </p:txBody>
      </p:sp>
    </p:spTree>
    <p:extLst>
      <p:ext uri="{BB962C8B-B14F-4D97-AF65-F5344CB8AC3E}">
        <p14:creationId xmlns:p14="http://schemas.microsoft.com/office/powerpoint/2010/main" val="2854202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0BCF7-1E96-45BE-BB6F-82A65C51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F04FE76-8F92-42D5-8D30-8AF425F22BD4}"/>
              </a:ext>
            </a:extLst>
          </p:cNvPr>
          <p:cNvSpPr/>
          <p:nvPr/>
        </p:nvSpPr>
        <p:spPr>
          <a:xfrm rot="5400000">
            <a:off x="3060763" y="795016"/>
            <a:ext cx="979588" cy="2163568"/>
          </a:xfrm>
          <a:prstGeom prst="round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/>
            <a:r>
              <a:rPr lang="en-US" sz="4000" dirty="0"/>
              <a:t>Node JS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3647FB-FE17-4E53-93A6-52CDD2ED2894}"/>
              </a:ext>
            </a:extLst>
          </p:cNvPr>
          <p:cNvSpPr txBox="1"/>
          <p:nvPr/>
        </p:nvSpPr>
        <p:spPr>
          <a:xfrm>
            <a:off x="2901950" y="365125"/>
            <a:ext cx="638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Asynchronous / Non-blocking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AAA523A-C12A-4A9A-9CF0-2AF4B6131269}"/>
              </a:ext>
            </a:extLst>
          </p:cNvPr>
          <p:cNvSpPr/>
          <p:nvPr/>
        </p:nvSpPr>
        <p:spPr>
          <a:xfrm>
            <a:off x="1358900" y="4022089"/>
            <a:ext cx="1756229" cy="1756229"/>
          </a:xfrm>
          <a:prstGeom prst="ellipse">
            <a:avLst/>
          </a:prstGeom>
          <a:solidFill>
            <a:srgbClr val="00B050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Request</a:t>
            </a:r>
            <a:endParaRPr lang="en-US" b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6FAA4E7-365E-4D67-8B3D-ED2FDEF38DEB}"/>
              </a:ext>
            </a:extLst>
          </p:cNvPr>
          <p:cNvSpPr/>
          <p:nvPr/>
        </p:nvSpPr>
        <p:spPr>
          <a:xfrm>
            <a:off x="4085770" y="4022088"/>
            <a:ext cx="1756229" cy="17562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Request</a:t>
            </a:r>
            <a:endParaRPr lang="en-US" b="1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40C1131-6B83-4D8C-8BEB-B1A324964F62}"/>
              </a:ext>
            </a:extLst>
          </p:cNvPr>
          <p:cNvCxnSpPr>
            <a:cxnSpLocks/>
            <a:stCxn id="7" idx="3"/>
            <a:endCxn id="3" idx="0"/>
          </p:cNvCxnSpPr>
          <p:nvPr/>
        </p:nvCxnSpPr>
        <p:spPr>
          <a:xfrm flipH="1">
            <a:off x="2237015" y="2366594"/>
            <a:ext cx="1313542" cy="1655495"/>
          </a:xfrm>
          <a:prstGeom prst="straightConnector1">
            <a:avLst/>
          </a:prstGeom>
          <a:ln w="7620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A4ADF70-CE53-4DA2-AA6B-459A291E936B}"/>
              </a:ext>
            </a:extLst>
          </p:cNvPr>
          <p:cNvCxnSpPr>
            <a:cxnSpLocks/>
            <a:stCxn id="7" idx="3"/>
            <a:endCxn id="10" idx="0"/>
          </p:cNvCxnSpPr>
          <p:nvPr/>
        </p:nvCxnSpPr>
        <p:spPr>
          <a:xfrm>
            <a:off x="3550557" y="2366594"/>
            <a:ext cx="1413328" cy="1655494"/>
          </a:xfrm>
          <a:prstGeom prst="straightConnector1">
            <a:avLst/>
          </a:prstGeom>
          <a:ln w="76200">
            <a:solidFill>
              <a:schemeClr val="bg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060B225-FBDE-4B21-B9A3-288450FE7D03}"/>
              </a:ext>
            </a:extLst>
          </p:cNvPr>
          <p:cNvGrpSpPr/>
          <p:nvPr/>
        </p:nvGrpSpPr>
        <p:grpSpPr>
          <a:xfrm>
            <a:off x="7561146" y="2960915"/>
            <a:ext cx="2762140" cy="2636022"/>
            <a:chOff x="7192845" y="2249714"/>
            <a:chExt cx="3315499" cy="316411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5DEF58A-BA42-400B-A893-F021D4D39DA6}"/>
                </a:ext>
              </a:extLst>
            </p:cNvPr>
            <p:cNvSpPr/>
            <p:nvPr/>
          </p:nvSpPr>
          <p:spPr>
            <a:xfrm>
              <a:off x="7344229" y="2249714"/>
              <a:ext cx="3164115" cy="3164115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1059E539-DC4C-48BC-8569-5BACAD82C783}"/>
                </a:ext>
              </a:extLst>
            </p:cNvPr>
            <p:cNvSpPr/>
            <p:nvPr/>
          </p:nvSpPr>
          <p:spPr>
            <a:xfrm>
              <a:off x="7192845" y="3526971"/>
              <a:ext cx="353568" cy="304800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D4B5E70-6EA2-47DB-816B-5F99F12C0D8A}"/>
              </a:ext>
            </a:extLst>
          </p:cNvPr>
          <p:cNvSpPr txBox="1"/>
          <p:nvPr/>
        </p:nvSpPr>
        <p:spPr>
          <a:xfrm>
            <a:off x="8210474" y="2163890"/>
            <a:ext cx="1589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Event Loop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379A150-B888-4EEA-8E87-2BCC24206890}"/>
              </a:ext>
            </a:extLst>
          </p:cNvPr>
          <p:cNvSpPr/>
          <p:nvPr/>
        </p:nvSpPr>
        <p:spPr>
          <a:xfrm>
            <a:off x="8386748" y="4022088"/>
            <a:ext cx="1413328" cy="437859"/>
          </a:xfrm>
          <a:prstGeom prst="roundRect">
            <a:avLst/>
          </a:prstGeom>
          <a:solidFill>
            <a:srgbClr val="00E2DD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Feedback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FA365D0-4907-4768-81E2-2CF85E45D8A4}"/>
              </a:ext>
            </a:extLst>
          </p:cNvPr>
          <p:cNvCxnSpPr/>
          <p:nvPr/>
        </p:nvCxnSpPr>
        <p:spPr>
          <a:xfrm>
            <a:off x="4650642" y="2366594"/>
            <a:ext cx="3559832" cy="1705862"/>
          </a:xfrm>
          <a:prstGeom prst="straightConnector1">
            <a:avLst/>
          </a:prstGeom>
          <a:ln w="57150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6137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8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ED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A1237-A8B3-4421-AC51-8F95CBBF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064" y="2323742"/>
            <a:ext cx="11085871" cy="2210516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4800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Node applications are </a:t>
            </a:r>
            <a:br>
              <a:rPr lang="en-US" sz="4800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</a:br>
            <a:r>
              <a:rPr lang="en-US" sz="5400" dirty="0">
                <a:solidFill>
                  <a:schemeClr val="accent6">
                    <a:lumMod val="75000"/>
                  </a:schemeClr>
                </a:solidFill>
                <a:latin typeface="Amasis MT Pro Medium" panose="020B0604020202020204" pitchFamily="18" charset="0"/>
                <a:ea typeface="Segoe UI Black" panose="020B0A02040204020203" pitchFamily="34" charset="0"/>
                <a:cs typeface="Segoe UI Light" panose="020B0502040204020203" pitchFamily="34" charset="0"/>
              </a:rPr>
              <a:t>asynchronous</a:t>
            </a:r>
            <a:r>
              <a:rPr lang="en-US" sz="5400" b="1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 </a:t>
            </a:r>
            <a:r>
              <a:rPr lang="en-US" sz="4800" dirty="0">
                <a:solidFill>
                  <a:schemeClr val="accent6">
                    <a:lumMod val="75000"/>
                  </a:schemeClr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by default</a:t>
            </a:r>
          </a:p>
        </p:txBody>
      </p:sp>
    </p:spTree>
    <p:extLst>
      <p:ext uri="{BB962C8B-B14F-4D97-AF65-F5344CB8AC3E}">
        <p14:creationId xmlns:p14="http://schemas.microsoft.com/office/powerpoint/2010/main" val="424841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>
        <p14:flythrough/>
        <p:sndAc>
          <p:stSnd>
            <p:snd r:embed="rId2" name="mixkit-fast-sword-whoosh-2792.wav"/>
          </p:stSnd>
        </p:sndAc>
      </p:transition>
    </mc:Choice>
    <mc:Fallback xmlns="">
      <p:transition spd="slow" advClick="0">
        <p:fade/>
        <p:sndAc>
          <p:stSnd>
            <p:snd r:embed="rId3" name="mixkit-fast-sword-whoosh-2792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E6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1DACF73-0158-4873-8888-8675B9747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064" y="2323742"/>
            <a:ext cx="11085871" cy="2210516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4800" dirty="0">
                <a:solidFill>
                  <a:srgbClr val="00B0F0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Node is ideal for </a:t>
            </a:r>
            <a:r>
              <a:rPr lang="en-US" sz="4800" b="1" dirty="0">
                <a:solidFill>
                  <a:srgbClr val="00B0F0"/>
                </a:solidFill>
                <a:latin typeface="Segoe UI Semibold" panose="020B0702040204020203" pitchFamily="34" charset="0"/>
                <a:ea typeface="Verdana" panose="020B0604030504040204" pitchFamily="34" charset="0"/>
                <a:cs typeface="Segoe UI Semibold" panose="020B0702040204020203" pitchFamily="34" charset="0"/>
              </a:rPr>
              <a:t>I/O-intensive </a:t>
            </a:r>
            <a:br>
              <a:rPr lang="en-US" sz="4800" b="1" dirty="0">
                <a:solidFill>
                  <a:srgbClr val="00B0F0"/>
                </a:solidFill>
                <a:latin typeface="Segoe UI Semibold" panose="020B0702040204020203" pitchFamily="34" charset="0"/>
                <a:ea typeface="Verdana" panose="020B0604030504040204" pitchFamily="34" charset="0"/>
                <a:cs typeface="Segoe UI Semibold" panose="020B0702040204020203" pitchFamily="34" charset="0"/>
              </a:rPr>
            </a:br>
            <a:r>
              <a:rPr lang="en-US" sz="5400" dirty="0">
                <a:solidFill>
                  <a:srgbClr val="00B0F0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like</a:t>
            </a:r>
            <a:r>
              <a:rPr lang="en-US" sz="5400" b="1" dirty="0">
                <a:solidFill>
                  <a:srgbClr val="00B0F0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 </a:t>
            </a:r>
            <a:r>
              <a:rPr lang="en-US" sz="4800" b="1" dirty="0">
                <a:solidFill>
                  <a:srgbClr val="00B0F0"/>
                </a:solidFill>
                <a:latin typeface="Segoe UI Semibold" panose="020B0702040204020203" pitchFamily="34" charset="0"/>
                <a:ea typeface="Verdana" panose="020B0604030504040204" pitchFamily="34" charset="0"/>
                <a:cs typeface="Segoe UI Semibold" panose="020B0702040204020203" pitchFamily="34" charset="0"/>
              </a:rPr>
              <a:t>real-time &amp; data intensive</a:t>
            </a:r>
            <a:r>
              <a:rPr lang="en-US" sz="5400" dirty="0">
                <a:solidFill>
                  <a:srgbClr val="00B0F0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 </a:t>
            </a:r>
            <a:r>
              <a:rPr lang="en-US" sz="4800" dirty="0">
                <a:solidFill>
                  <a:srgbClr val="00B0F0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apps</a:t>
            </a:r>
          </a:p>
        </p:txBody>
      </p:sp>
    </p:spTree>
    <p:extLst>
      <p:ext uri="{BB962C8B-B14F-4D97-AF65-F5344CB8AC3E}">
        <p14:creationId xmlns:p14="http://schemas.microsoft.com/office/powerpoint/2010/main" val="253378883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8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DC05EC1-6967-4058-90D8-CB43D0290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064" y="2323742"/>
            <a:ext cx="11085871" cy="2210516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4800" dirty="0">
                <a:solidFill>
                  <a:schemeClr val="accent2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Do </a:t>
            </a:r>
            <a:r>
              <a:rPr lang="en-US" sz="4800" b="1" dirty="0">
                <a:solidFill>
                  <a:schemeClr val="accent2"/>
                </a:solidFill>
                <a:latin typeface="Segoe UI Semibold" panose="020B0702040204020203" pitchFamily="34" charset="0"/>
                <a:ea typeface="Verdana" panose="020B0604030504040204" pitchFamily="34" charset="0"/>
                <a:cs typeface="Segoe UI Semibold" panose="020B0702040204020203" pitchFamily="34" charset="0"/>
              </a:rPr>
              <a:t>not</a:t>
            </a:r>
            <a:r>
              <a:rPr lang="en-US" sz="4800" dirty="0">
                <a:solidFill>
                  <a:schemeClr val="accent2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 use Node for is ideal for </a:t>
            </a:r>
            <a:br>
              <a:rPr lang="en-US" sz="4800" b="1" dirty="0">
                <a:solidFill>
                  <a:schemeClr val="accent2"/>
                </a:solidFill>
                <a:latin typeface="Segoe UI Semibold" panose="020B0702040204020203" pitchFamily="34" charset="0"/>
                <a:ea typeface="Verdana" panose="020B0604030504040204" pitchFamily="34" charset="0"/>
                <a:cs typeface="Segoe UI Semibold" panose="020B0702040204020203" pitchFamily="34" charset="0"/>
              </a:rPr>
            </a:br>
            <a:r>
              <a:rPr lang="en-US" sz="4800" b="1" dirty="0">
                <a:solidFill>
                  <a:schemeClr val="accent2"/>
                </a:solidFill>
                <a:latin typeface="Segoe UI Semibold" panose="020B0702040204020203" pitchFamily="34" charset="0"/>
                <a:ea typeface="Verdana" panose="020B0604030504040204" pitchFamily="34" charset="0"/>
                <a:cs typeface="Segoe UI Semibold" panose="020B0702040204020203" pitchFamily="34" charset="0"/>
              </a:rPr>
              <a:t>CPU-intensive </a:t>
            </a:r>
            <a:r>
              <a:rPr lang="en-US" sz="4800" dirty="0">
                <a:solidFill>
                  <a:schemeClr val="accent2"/>
                </a:solidFill>
                <a:latin typeface="Segoe UI Light" panose="020B0502040204020203" pitchFamily="34" charset="0"/>
                <a:ea typeface="Verdana" panose="020B0604030504040204" pitchFamily="34" charset="0"/>
                <a:cs typeface="Segoe UI Light" panose="020B0502040204020203" pitchFamily="34" charset="0"/>
              </a:rPr>
              <a:t>apps</a:t>
            </a:r>
          </a:p>
        </p:txBody>
      </p:sp>
    </p:spTree>
    <p:extLst>
      <p:ext uri="{BB962C8B-B14F-4D97-AF65-F5344CB8AC3E}">
        <p14:creationId xmlns:p14="http://schemas.microsoft.com/office/powerpoint/2010/main" val="11787098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AFA36D-FEFE-4F4F-8C45-B6E5482EF560}"/>
              </a:ext>
            </a:extLst>
          </p:cNvPr>
          <p:cNvSpPr txBox="1"/>
          <p:nvPr/>
        </p:nvSpPr>
        <p:spPr>
          <a:xfrm>
            <a:off x="648959" y="1013595"/>
            <a:ext cx="1170833" cy="483081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US" sz="5400" b="1" spc="-300" dirty="0">
                <a:solidFill>
                  <a:schemeClr val="accent6">
                    <a:lumMod val="75000"/>
                  </a:schemeClr>
                </a:solidFill>
              </a:rPr>
              <a:t>MERNG</a:t>
            </a:r>
            <a:endParaRPr lang="en-US" sz="1600" b="1" spc="-3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19542-DC3D-4F40-9A6F-EFF4677C681B}"/>
              </a:ext>
            </a:extLst>
          </p:cNvPr>
          <p:cNvSpPr txBox="1"/>
          <p:nvPr/>
        </p:nvSpPr>
        <p:spPr>
          <a:xfrm>
            <a:off x="1278619" y="1162186"/>
            <a:ext cx="314188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ongoDB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4E17B-4AA4-4A2D-B7D4-5023386698E5}"/>
              </a:ext>
            </a:extLst>
          </p:cNvPr>
          <p:cNvSpPr txBox="1"/>
          <p:nvPr/>
        </p:nvSpPr>
        <p:spPr>
          <a:xfrm>
            <a:off x="1234375" y="2085516"/>
            <a:ext cx="341818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xpressJS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B79699-E08C-4789-AF3B-B15D040E02B6}"/>
              </a:ext>
            </a:extLst>
          </p:cNvPr>
          <p:cNvSpPr txBox="1"/>
          <p:nvPr/>
        </p:nvSpPr>
        <p:spPr>
          <a:xfrm>
            <a:off x="1234375" y="3041630"/>
            <a:ext cx="265649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eactJS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1E8CB6-E035-4193-BC43-D6FC7B05754A}"/>
              </a:ext>
            </a:extLst>
          </p:cNvPr>
          <p:cNvSpPr txBox="1"/>
          <p:nvPr/>
        </p:nvSpPr>
        <p:spPr>
          <a:xfrm>
            <a:off x="1234375" y="3963711"/>
            <a:ext cx="2451312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odeJS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CC90D9-7F2B-4FC3-B4DD-81B4AFAEC720}"/>
              </a:ext>
            </a:extLst>
          </p:cNvPr>
          <p:cNvSpPr txBox="1"/>
          <p:nvPr/>
        </p:nvSpPr>
        <p:spPr>
          <a:xfrm>
            <a:off x="1234375" y="4885792"/>
            <a:ext cx="2965107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raphQL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CF69C1A-DAD9-4013-89A2-28DE5FBB533E}"/>
              </a:ext>
            </a:extLst>
          </p:cNvPr>
          <p:cNvSpPr/>
          <p:nvPr/>
        </p:nvSpPr>
        <p:spPr>
          <a:xfrm>
            <a:off x="5423339" y="2304712"/>
            <a:ext cx="5827082" cy="3042745"/>
          </a:xfrm>
          <a:prstGeom prst="wedgeRoundRectCallout">
            <a:avLst>
              <a:gd name="adj1" fmla="val -73380"/>
              <a:gd name="adj2" fmla="val 20013"/>
              <a:gd name="adj3" fmla="val 16667"/>
            </a:avLst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Node.js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is an open-source, cross-platform, back-end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JavaScript runtime environment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that runs on the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V8 engine 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and executes JavaScript code outside a web browser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06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AFA36D-FEFE-4F4F-8C45-B6E5482EF560}"/>
              </a:ext>
            </a:extLst>
          </p:cNvPr>
          <p:cNvSpPr txBox="1"/>
          <p:nvPr/>
        </p:nvSpPr>
        <p:spPr>
          <a:xfrm>
            <a:off x="648959" y="1013595"/>
            <a:ext cx="1170833" cy="483081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US" sz="5400" b="1" spc="-300" dirty="0">
                <a:solidFill>
                  <a:schemeClr val="accent6">
                    <a:lumMod val="75000"/>
                  </a:schemeClr>
                </a:solidFill>
              </a:rPr>
              <a:t>MERNG</a:t>
            </a:r>
            <a:endParaRPr lang="en-US" sz="1600" b="1" spc="-3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19542-DC3D-4F40-9A6F-EFF4677C681B}"/>
              </a:ext>
            </a:extLst>
          </p:cNvPr>
          <p:cNvSpPr txBox="1"/>
          <p:nvPr/>
        </p:nvSpPr>
        <p:spPr>
          <a:xfrm>
            <a:off x="1278619" y="1162186"/>
            <a:ext cx="314188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ongoDB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4E17B-4AA4-4A2D-B7D4-5023386698E5}"/>
              </a:ext>
            </a:extLst>
          </p:cNvPr>
          <p:cNvSpPr txBox="1"/>
          <p:nvPr/>
        </p:nvSpPr>
        <p:spPr>
          <a:xfrm>
            <a:off x="1234375" y="2085516"/>
            <a:ext cx="3418180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xpressJS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B79699-E08C-4789-AF3B-B15D040E02B6}"/>
              </a:ext>
            </a:extLst>
          </p:cNvPr>
          <p:cNvSpPr txBox="1"/>
          <p:nvPr/>
        </p:nvSpPr>
        <p:spPr>
          <a:xfrm>
            <a:off x="1234375" y="3041630"/>
            <a:ext cx="265649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eactJS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1E8CB6-E035-4193-BC43-D6FC7B05754A}"/>
              </a:ext>
            </a:extLst>
          </p:cNvPr>
          <p:cNvSpPr txBox="1"/>
          <p:nvPr/>
        </p:nvSpPr>
        <p:spPr>
          <a:xfrm>
            <a:off x="1234375" y="3963711"/>
            <a:ext cx="2451312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odeJS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CC90D9-7F2B-4FC3-B4DD-81B4AFAEC720}"/>
              </a:ext>
            </a:extLst>
          </p:cNvPr>
          <p:cNvSpPr txBox="1"/>
          <p:nvPr/>
        </p:nvSpPr>
        <p:spPr>
          <a:xfrm>
            <a:off x="1234375" y="4885792"/>
            <a:ext cx="2965107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US" sz="5400" b="1" spc="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5400" b="1" spc="600" dirty="0" err="1">
                <a:solidFill>
                  <a:schemeClr val="accent6">
                    <a:lumMod val="75000"/>
                  </a:schemeClr>
                </a:solidFill>
              </a:rPr>
              <a:t>raphQL</a:t>
            </a:r>
            <a:endParaRPr lang="en-US" sz="1600" b="1" spc="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CF69C1A-DAD9-4013-89A2-28DE5FBB533E}"/>
              </a:ext>
            </a:extLst>
          </p:cNvPr>
          <p:cNvSpPr/>
          <p:nvPr/>
        </p:nvSpPr>
        <p:spPr>
          <a:xfrm>
            <a:off x="5423339" y="2304712"/>
            <a:ext cx="5827082" cy="3042745"/>
          </a:xfrm>
          <a:prstGeom prst="wedgeRoundRectCallout">
            <a:avLst>
              <a:gd name="adj1" fmla="val -70404"/>
              <a:gd name="adj2" fmla="val 46956"/>
              <a:gd name="adj3" fmla="val 16667"/>
            </a:avLst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rgbClr val="00B0F0"/>
                </a:solidFill>
                <a:latin typeface="arial" panose="020B0604020202020204" pitchFamily="34" charset="0"/>
              </a:rPr>
              <a:t>GraphQL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is an open-source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</a:rPr>
              <a:t>data query 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and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manipulation language 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for APIs, and a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runtime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for fulfilling queries with existing data. </a:t>
            </a:r>
            <a:r>
              <a:rPr lang="en-US" sz="24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GraphQL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was developed internally by </a:t>
            </a:r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</a:rPr>
              <a:t>Facebook</a:t>
            </a:r>
            <a:r>
              <a:rPr lang="en-US" sz="2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in 2012 before being publicly released in 2015.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782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ED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457620F-F551-59C7-7FAF-7079FBF75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5400" b="1" dirty="0">
                <a:solidFill>
                  <a:schemeClr val="bg1"/>
                </a:solidFill>
              </a:rPr>
              <a:t>TypeScript</a:t>
            </a:r>
          </a:p>
        </p:txBody>
      </p:sp>
    </p:spTree>
    <p:extLst>
      <p:ext uri="{BB962C8B-B14F-4D97-AF65-F5344CB8AC3E}">
        <p14:creationId xmlns:p14="http://schemas.microsoft.com/office/powerpoint/2010/main" val="2028370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2ABA92491E58489722C810DDE083A3" ma:contentTypeVersion="4" ma:contentTypeDescription="Create a new document." ma:contentTypeScope="" ma:versionID="f8495b81b00a8f69dfd3e71ad242d7ba">
  <xsd:schema xmlns:xsd="http://www.w3.org/2001/XMLSchema" xmlns:xs="http://www.w3.org/2001/XMLSchema" xmlns:p="http://schemas.microsoft.com/office/2006/metadata/properties" xmlns:ns3="66e27c19-c27c-460a-bc1b-e5901ead0c55" targetNamespace="http://schemas.microsoft.com/office/2006/metadata/properties" ma:root="true" ma:fieldsID="aa0c0f2b869989f6566af46062a06620" ns3:_="">
    <xsd:import namespace="66e27c19-c27c-460a-bc1b-e5901ead0c5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e27c19-c27c-460a-bc1b-e5901ead0c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210EFD-B57A-49AE-98DC-E63E6D5BBB56}">
  <ds:schemaRefs>
    <ds:schemaRef ds:uri="http://www.w3.org/XML/1998/namespace"/>
    <ds:schemaRef ds:uri="66e27c19-c27c-460a-bc1b-e5901ead0c55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E888AF49-C714-4E32-84E0-C0BCDFE670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F1493D-1679-453E-84F6-63B1E37D53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e27c19-c27c-460a-bc1b-e5901ead0c5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4420</TotalTime>
  <Words>594</Words>
  <Application>Microsoft Office PowerPoint</Application>
  <PresentationFormat>Widescreen</PresentationFormat>
  <Paragraphs>182</Paragraphs>
  <Slides>68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82" baseType="lpstr">
      <vt:lpstr>Amasis MT Pro Medium</vt:lpstr>
      <vt:lpstr>Aptos ExtraBold</vt:lpstr>
      <vt:lpstr>arial</vt:lpstr>
      <vt:lpstr>arial</vt:lpstr>
      <vt:lpstr>Arial Black</vt:lpstr>
      <vt:lpstr>Calibri</vt:lpstr>
      <vt:lpstr>Calibri Light</vt:lpstr>
      <vt:lpstr>Consolas</vt:lpstr>
      <vt:lpstr>Courier New</vt:lpstr>
      <vt:lpstr>Segoe UI</vt:lpstr>
      <vt:lpstr>Segoe UI Light</vt:lpstr>
      <vt:lpstr>Segoe UI Semibold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TypeScript</vt:lpstr>
      <vt:lpstr>What is TypeScript ?</vt:lpstr>
      <vt:lpstr>A programing language to address shortcomings of JavaScript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runtime environment for executing JavaScript code</vt:lpstr>
      <vt:lpstr>We often use Node to  build back-end services</vt:lpstr>
      <vt:lpstr>PowerPoint Presentation</vt:lpstr>
      <vt:lpstr>PowerPoint Presentation</vt:lpstr>
      <vt:lpstr>PowerPoint Presentation</vt:lpstr>
      <vt:lpstr>Highly-scalable, data-intensive and real-time apps</vt:lpstr>
      <vt:lpstr>PowerPoint Presentation</vt:lpstr>
      <vt:lpstr>PowerPoint Presentation</vt:lpstr>
      <vt:lpstr>PowerPoint Presentation</vt:lpstr>
      <vt:lpstr>PowerPoint Presentation</vt:lpstr>
      <vt:lpstr>A runtime environment for executing JavaScript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Node is NOT a  programming language!</vt:lpstr>
      <vt:lpstr>PowerPoint Presentation</vt:lpstr>
      <vt:lpstr>Node is NOT a framework!</vt:lpstr>
      <vt:lpstr>A runtime environment for executing JavaScript code</vt:lpstr>
      <vt:lpstr>Highly-scalable, data-intensive and real-time apps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Node applications are  asynchronous by default</vt:lpstr>
      <vt:lpstr>Node is ideal for I/O-intensive  like real-time &amp; data intensive apps</vt:lpstr>
      <vt:lpstr>Do not use Node for is ideal for  CPU-intensive apps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Asim Riaz</dc:creator>
  <cp:lastModifiedBy>Asim Riaz</cp:lastModifiedBy>
  <cp:revision>8</cp:revision>
  <dcterms:created xsi:type="dcterms:W3CDTF">2022-02-15T16:45:22Z</dcterms:created>
  <dcterms:modified xsi:type="dcterms:W3CDTF">2024-02-11T19:30:25Z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0x010100922ABA92491E58489722C810DDE083A3</vt:lpwstr>
  </property>
</Properties>
</file>

<file path=docProps/thumbnail.jpeg>
</file>